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Lst>
  <p:notesMasterIdLst>
    <p:notesMasterId r:id="rId21"/>
  </p:notesMasterIdLst>
  <p:handoutMasterIdLst>
    <p:handoutMasterId r:id="rId22"/>
  </p:handoutMasterIdLst>
  <p:sldIdLst>
    <p:sldId id="522" r:id="rId2"/>
    <p:sldId id="660" r:id="rId3"/>
    <p:sldId id="678" r:id="rId4"/>
    <p:sldId id="665" r:id="rId5"/>
    <p:sldId id="664" r:id="rId6"/>
    <p:sldId id="682" r:id="rId7"/>
    <p:sldId id="683" r:id="rId8"/>
    <p:sldId id="666" r:id="rId9"/>
    <p:sldId id="684" r:id="rId10"/>
    <p:sldId id="681" r:id="rId11"/>
    <p:sldId id="685" r:id="rId12"/>
    <p:sldId id="679" r:id="rId13"/>
    <p:sldId id="680" r:id="rId14"/>
    <p:sldId id="673" r:id="rId15"/>
    <p:sldId id="674" r:id="rId16"/>
    <p:sldId id="675" r:id="rId17"/>
    <p:sldId id="676" r:id="rId18"/>
    <p:sldId id="677" r:id="rId19"/>
    <p:sldId id="662" r:id="rId20"/>
  </p:sldIdLst>
  <p:sldSz cx="9906000" cy="6858000" type="A4"/>
  <p:notesSz cx="6797675" cy="9926638"/>
  <p:defaultTextStyle>
    <a:defPPr>
      <a:defRPr lang="es-ES"/>
    </a:defPPr>
    <a:lvl1pPr algn="l" rtl="0" fontAlgn="base">
      <a:spcBef>
        <a:spcPct val="0"/>
      </a:spcBef>
      <a:spcAft>
        <a:spcPct val="0"/>
      </a:spcAft>
      <a:defRPr kern="1200">
        <a:solidFill>
          <a:schemeClr val="tx1"/>
        </a:solidFill>
        <a:latin typeface="Charlesworth" pitchFamily="82" charset="0"/>
        <a:ea typeface="+mn-ea"/>
        <a:cs typeface="+mn-cs"/>
      </a:defRPr>
    </a:lvl1pPr>
    <a:lvl2pPr marL="457200" algn="l" rtl="0" fontAlgn="base">
      <a:spcBef>
        <a:spcPct val="0"/>
      </a:spcBef>
      <a:spcAft>
        <a:spcPct val="0"/>
      </a:spcAft>
      <a:defRPr kern="1200">
        <a:solidFill>
          <a:schemeClr val="tx1"/>
        </a:solidFill>
        <a:latin typeface="Charlesworth" pitchFamily="82" charset="0"/>
        <a:ea typeface="+mn-ea"/>
        <a:cs typeface="+mn-cs"/>
      </a:defRPr>
    </a:lvl2pPr>
    <a:lvl3pPr marL="914400" algn="l" rtl="0" fontAlgn="base">
      <a:spcBef>
        <a:spcPct val="0"/>
      </a:spcBef>
      <a:spcAft>
        <a:spcPct val="0"/>
      </a:spcAft>
      <a:defRPr kern="1200">
        <a:solidFill>
          <a:schemeClr val="tx1"/>
        </a:solidFill>
        <a:latin typeface="Charlesworth" pitchFamily="82" charset="0"/>
        <a:ea typeface="+mn-ea"/>
        <a:cs typeface="+mn-cs"/>
      </a:defRPr>
    </a:lvl3pPr>
    <a:lvl4pPr marL="1371600" algn="l" rtl="0" fontAlgn="base">
      <a:spcBef>
        <a:spcPct val="0"/>
      </a:spcBef>
      <a:spcAft>
        <a:spcPct val="0"/>
      </a:spcAft>
      <a:defRPr kern="1200">
        <a:solidFill>
          <a:schemeClr val="tx1"/>
        </a:solidFill>
        <a:latin typeface="Charlesworth" pitchFamily="82" charset="0"/>
        <a:ea typeface="+mn-ea"/>
        <a:cs typeface="+mn-cs"/>
      </a:defRPr>
    </a:lvl4pPr>
    <a:lvl5pPr marL="1828800" algn="l" rtl="0" fontAlgn="base">
      <a:spcBef>
        <a:spcPct val="0"/>
      </a:spcBef>
      <a:spcAft>
        <a:spcPct val="0"/>
      </a:spcAft>
      <a:defRPr kern="1200">
        <a:solidFill>
          <a:schemeClr val="tx1"/>
        </a:solidFill>
        <a:latin typeface="Charlesworth" pitchFamily="82" charset="0"/>
        <a:ea typeface="+mn-ea"/>
        <a:cs typeface="+mn-cs"/>
      </a:defRPr>
    </a:lvl5pPr>
    <a:lvl6pPr marL="2286000" algn="l" defTabSz="914400" rtl="0" eaLnBrk="1" latinLnBrk="0" hangingPunct="1">
      <a:defRPr kern="1200">
        <a:solidFill>
          <a:schemeClr val="tx1"/>
        </a:solidFill>
        <a:latin typeface="Charlesworth" pitchFamily="82" charset="0"/>
        <a:ea typeface="+mn-ea"/>
        <a:cs typeface="+mn-cs"/>
      </a:defRPr>
    </a:lvl6pPr>
    <a:lvl7pPr marL="2743200" algn="l" defTabSz="914400" rtl="0" eaLnBrk="1" latinLnBrk="0" hangingPunct="1">
      <a:defRPr kern="1200">
        <a:solidFill>
          <a:schemeClr val="tx1"/>
        </a:solidFill>
        <a:latin typeface="Charlesworth" pitchFamily="82" charset="0"/>
        <a:ea typeface="+mn-ea"/>
        <a:cs typeface="+mn-cs"/>
      </a:defRPr>
    </a:lvl7pPr>
    <a:lvl8pPr marL="3200400" algn="l" defTabSz="914400" rtl="0" eaLnBrk="1" latinLnBrk="0" hangingPunct="1">
      <a:defRPr kern="1200">
        <a:solidFill>
          <a:schemeClr val="tx1"/>
        </a:solidFill>
        <a:latin typeface="Charlesworth" pitchFamily="82" charset="0"/>
        <a:ea typeface="+mn-ea"/>
        <a:cs typeface="+mn-cs"/>
      </a:defRPr>
    </a:lvl8pPr>
    <a:lvl9pPr marL="3657600" algn="l" defTabSz="914400" rtl="0" eaLnBrk="1" latinLnBrk="0" hangingPunct="1">
      <a:defRPr kern="1200">
        <a:solidFill>
          <a:schemeClr val="tx1"/>
        </a:solidFill>
        <a:latin typeface="Charlesworth" pitchFamily="82"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uy Rodriguez, Ana Concepcion" initials="PRA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CCFF"/>
    <a:srgbClr val="66CCFF"/>
    <a:srgbClr val="3399FF"/>
    <a:srgbClr val="CCFF33"/>
    <a:srgbClr val="33CC33"/>
    <a:srgbClr val="969696"/>
    <a:srgbClr val="333333"/>
    <a:srgbClr val="99CC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438" autoAdjust="0"/>
    <p:restoredTop sz="97529" autoAdjust="0"/>
  </p:normalViewPr>
  <p:slideViewPr>
    <p:cSldViewPr>
      <p:cViewPr>
        <p:scale>
          <a:sx n="90" d="100"/>
          <a:sy n="90" d="100"/>
        </p:scale>
        <p:origin x="-306" y="216"/>
      </p:cViewPr>
      <p:guideLst>
        <p:guide orient="horz" pos="543"/>
        <p:guide pos="198"/>
        <p:guide pos="298"/>
        <p:guide pos="6023"/>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08" y="50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1"/>
            <a:ext cx="2946400" cy="496809"/>
          </a:xfrm>
          <a:prstGeom prst="rect">
            <a:avLst/>
          </a:prstGeom>
          <a:noFill/>
          <a:ln w="9525">
            <a:noFill/>
            <a:miter lim="800000"/>
            <a:headEnd/>
            <a:tailEnd/>
          </a:ln>
          <a:effectLst/>
        </p:spPr>
        <p:txBody>
          <a:bodyPr vert="horz" wrap="square" lIns="91477" tIns="45738" rIns="91477" bIns="45738" numCol="1" anchor="t" anchorCtr="0" compatLnSpc="1">
            <a:prstTxWarp prst="textNoShape">
              <a:avLst/>
            </a:prstTxWarp>
          </a:bodyPr>
          <a:lstStyle>
            <a:lvl1pPr>
              <a:defRPr sz="1200"/>
            </a:lvl1pPr>
          </a:lstStyle>
          <a:p>
            <a:endParaRPr lang="es-ES"/>
          </a:p>
        </p:txBody>
      </p:sp>
      <p:sp>
        <p:nvSpPr>
          <p:cNvPr id="124931" name="Rectangle 3"/>
          <p:cNvSpPr>
            <a:spLocks noGrp="1" noChangeArrowheads="1"/>
          </p:cNvSpPr>
          <p:nvPr>
            <p:ph type="dt" sz="quarter" idx="1"/>
          </p:nvPr>
        </p:nvSpPr>
        <p:spPr bwMode="auto">
          <a:xfrm>
            <a:off x="3849688" y="1"/>
            <a:ext cx="2946400" cy="496809"/>
          </a:xfrm>
          <a:prstGeom prst="rect">
            <a:avLst/>
          </a:prstGeom>
          <a:noFill/>
          <a:ln w="9525">
            <a:noFill/>
            <a:miter lim="800000"/>
            <a:headEnd/>
            <a:tailEnd/>
          </a:ln>
          <a:effectLst/>
        </p:spPr>
        <p:txBody>
          <a:bodyPr vert="horz" wrap="square" lIns="91477" tIns="45738" rIns="91477" bIns="45738" numCol="1" anchor="t" anchorCtr="0" compatLnSpc="1">
            <a:prstTxWarp prst="textNoShape">
              <a:avLst/>
            </a:prstTxWarp>
          </a:bodyPr>
          <a:lstStyle>
            <a:lvl1pPr algn="r">
              <a:defRPr sz="1200"/>
            </a:lvl1pPr>
          </a:lstStyle>
          <a:p>
            <a:endParaRPr lang="es-ES"/>
          </a:p>
        </p:txBody>
      </p:sp>
      <p:sp>
        <p:nvSpPr>
          <p:cNvPr id="124932" name="Rectangle 4"/>
          <p:cNvSpPr>
            <a:spLocks noGrp="1" noChangeArrowheads="1"/>
          </p:cNvSpPr>
          <p:nvPr>
            <p:ph type="ftr" sz="quarter" idx="2"/>
          </p:nvPr>
        </p:nvSpPr>
        <p:spPr bwMode="auto">
          <a:xfrm>
            <a:off x="0" y="9428243"/>
            <a:ext cx="2946400" cy="496809"/>
          </a:xfrm>
          <a:prstGeom prst="rect">
            <a:avLst/>
          </a:prstGeom>
          <a:noFill/>
          <a:ln w="9525">
            <a:noFill/>
            <a:miter lim="800000"/>
            <a:headEnd/>
            <a:tailEnd/>
          </a:ln>
          <a:effectLst/>
        </p:spPr>
        <p:txBody>
          <a:bodyPr vert="horz" wrap="square" lIns="91477" tIns="45738" rIns="91477" bIns="45738" numCol="1" anchor="b" anchorCtr="0" compatLnSpc="1">
            <a:prstTxWarp prst="textNoShape">
              <a:avLst/>
            </a:prstTxWarp>
          </a:bodyPr>
          <a:lstStyle>
            <a:lvl1pPr>
              <a:defRPr sz="1200"/>
            </a:lvl1pPr>
          </a:lstStyle>
          <a:p>
            <a:endParaRPr lang="es-ES"/>
          </a:p>
        </p:txBody>
      </p:sp>
      <p:sp>
        <p:nvSpPr>
          <p:cNvPr id="124933" name="Rectangle 5"/>
          <p:cNvSpPr>
            <a:spLocks noGrp="1" noChangeArrowheads="1"/>
          </p:cNvSpPr>
          <p:nvPr>
            <p:ph type="sldNum" sz="quarter" idx="3"/>
          </p:nvPr>
        </p:nvSpPr>
        <p:spPr bwMode="auto">
          <a:xfrm>
            <a:off x="3849688" y="9428243"/>
            <a:ext cx="2946400" cy="496809"/>
          </a:xfrm>
          <a:prstGeom prst="rect">
            <a:avLst/>
          </a:prstGeom>
          <a:noFill/>
          <a:ln w="9525">
            <a:noFill/>
            <a:miter lim="800000"/>
            <a:headEnd/>
            <a:tailEnd/>
          </a:ln>
          <a:effectLst/>
        </p:spPr>
        <p:txBody>
          <a:bodyPr vert="horz" wrap="square" lIns="91477" tIns="45738" rIns="91477" bIns="45738" numCol="1" anchor="b" anchorCtr="0" compatLnSpc="1">
            <a:prstTxWarp prst="textNoShape">
              <a:avLst/>
            </a:prstTxWarp>
          </a:bodyPr>
          <a:lstStyle>
            <a:lvl1pPr algn="r">
              <a:defRPr sz="1200"/>
            </a:lvl1pPr>
          </a:lstStyle>
          <a:p>
            <a:fld id="{9954AF64-F425-4A10-A3AC-913F7DB17700}" type="slidenum">
              <a:rPr lang="es-ES"/>
              <a:pPr/>
              <a:t>‹Nº›</a:t>
            </a:fld>
            <a:endParaRPr lang="es-ES"/>
          </a:p>
        </p:txBody>
      </p:sp>
    </p:spTree>
    <p:extLst>
      <p:ext uri="{BB962C8B-B14F-4D97-AF65-F5344CB8AC3E}">
        <p14:creationId xmlns:p14="http://schemas.microsoft.com/office/powerpoint/2010/main" val="36604830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46400" cy="496809"/>
          </a:xfrm>
          <a:prstGeom prst="rect">
            <a:avLst/>
          </a:prstGeom>
          <a:noFill/>
          <a:ln w="9525">
            <a:noFill/>
            <a:miter lim="800000"/>
            <a:headEnd/>
            <a:tailEnd/>
          </a:ln>
          <a:effectLst/>
        </p:spPr>
        <p:txBody>
          <a:bodyPr vert="horz" wrap="square" lIns="91477" tIns="45738" rIns="91477" bIns="45738" numCol="1" anchor="t" anchorCtr="0" compatLnSpc="1">
            <a:prstTxWarp prst="textNoShape">
              <a:avLst/>
            </a:prstTxWarp>
          </a:bodyPr>
          <a:lstStyle>
            <a:lvl1pPr>
              <a:defRPr sz="1200"/>
            </a:lvl1pPr>
          </a:lstStyle>
          <a:p>
            <a:endParaRPr lang="es-ES"/>
          </a:p>
        </p:txBody>
      </p:sp>
      <p:sp>
        <p:nvSpPr>
          <p:cNvPr id="3075" name="Rectangle 3"/>
          <p:cNvSpPr>
            <a:spLocks noGrp="1" noChangeArrowheads="1"/>
          </p:cNvSpPr>
          <p:nvPr>
            <p:ph type="dt" idx="1"/>
          </p:nvPr>
        </p:nvSpPr>
        <p:spPr bwMode="auto">
          <a:xfrm>
            <a:off x="3849688" y="1"/>
            <a:ext cx="2946400" cy="496809"/>
          </a:xfrm>
          <a:prstGeom prst="rect">
            <a:avLst/>
          </a:prstGeom>
          <a:noFill/>
          <a:ln w="9525">
            <a:noFill/>
            <a:miter lim="800000"/>
            <a:headEnd/>
            <a:tailEnd/>
          </a:ln>
          <a:effectLst/>
        </p:spPr>
        <p:txBody>
          <a:bodyPr vert="horz" wrap="square" lIns="91477" tIns="45738" rIns="91477" bIns="45738" numCol="1" anchor="t" anchorCtr="0" compatLnSpc="1">
            <a:prstTxWarp prst="textNoShape">
              <a:avLst/>
            </a:prstTxWarp>
          </a:bodyPr>
          <a:lstStyle>
            <a:lvl1pPr algn="r">
              <a:defRPr sz="1200"/>
            </a:lvl1pPr>
          </a:lstStyle>
          <a:p>
            <a:endParaRPr lang="es-ES"/>
          </a:p>
        </p:txBody>
      </p:sp>
      <p:sp>
        <p:nvSpPr>
          <p:cNvPr id="3076" name="Rectangle 4"/>
          <p:cNvSpPr>
            <a:spLocks noGrp="1" noRot="1" noChangeAspect="1" noChangeArrowheads="1" noTextEdit="1"/>
          </p:cNvSpPr>
          <p:nvPr>
            <p:ph type="sldImg" idx="2"/>
          </p:nvPr>
        </p:nvSpPr>
        <p:spPr bwMode="auto">
          <a:xfrm>
            <a:off x="709613" y="744538"/>
            <a:ext cx="5378450"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9452" y="4714122"/>
            <a:ext cx="5438775" cy="4468099"/>
          </a:xfrm>
          <a:prstGeom prst="rect">
            <a:avLst/>
          </a:prstGeom>
          <a:noFill/>
          <a:ln w="9525">
            <a:noFill/>
            <a:miter lim="800000"/>
            <a:headEnd/>
            <a:tailEnd/>
          </a:ln>
          <a:effectLst/>
        </p:spPr>
        <p:txBody>
          <a:bodyPr vert="horz" wrap="square" lIns="91477" tIns="45738" rIns="91477" bIns="4573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78" name="Rectangle 6"/>
          <p:cNvSpPr>
            <a:spLocks noGrp="1" noChangeArrowheads="1"/>
          </p:cNvSpPr>
          <p:nvPr>
            <p:ph type="ftr" sz="quarter" idx="4"/>
          </p:nvPr>
        </p:nvSpPr>
        <p:spPr bwMode="auto">
          <a:xfrm>
            <a:off x="0" y="9428243"/>
            <a:ext cx="2946400" cy="496809"/>
          </a:xfrm>
          <a:prstGeom prst="rect">
            <a:avLst/>
          </a:prstGeom>
          <a:noFill/>
          <a:ln w="9525">
            <a:noFill/>
            <a:miter lim="800000"/>
            <a:headEnd/>
            <a:tailEnd/>
          </a:ln>
          <a:effectLst/>
        </p:spPr>
        <p:txBody>
          <a:bodyPr vert="horz" wrap="square" lIns="91477" tIns="45738" rIns="91477" bIns="45738" numCol="1" anchor="b" anchorCtr="0" compatLnSpc="1">
            <a:prstTxWarp prst="textNoShape">
              <a:avLst/>
            </a:prstTxWarp>
          </a:bodyPr>
          <a:lstStyle>
            <a:lvl1pPr>
              <a:defRPr sz="1200"/>
            </a:lvl1pPr>
          </a:lstStyle>
          <a:p>
            <a:endParaRPr lang="es-ES"/>
          </a:p>
        </p:txBody>
      </p:sp>
      <p:sp>
        <p:nvSpPr>
          <p:cNvPr id="3079" name="Rectangle 7"/>
          <p:cNvSpPr>
            <a:spLocks noGrp="1" noChangeArrowheads="1"/>
          </p:cNvSpPr>
          <p:nvPr>
            <p:ph type="sldNum" sz="quarter" idx="5"/>
          </p:nvPr>
        </p:nvSpPr>
        <p:spPr bwMode="auto">
          <a:xfrm>
            <a:off x="3849688" y="9428243"/>
            <a:ext cx="2946400" cy="496809"/>
          </a:xfrm>
          <a:prstGeom prst="rect">
            <a:avLst/>
          </a:prstGeom>
          <a:noFill/>
          <a:ln w="9525">
            <a:noFill/>
            <a:miter lim="800000"/>
            <a:headEnd/>
            <a:tailEnd/>
          </a:ln>
          <a:effectLst/>
        </p:spPr>
        <p:txBody>
          <a:bodyPr vert="horz" wrap="square" lIns="91477" tIns="45738" rIns="91477" bIns="45738" numCol="1" anchor="b" anchorCtr="0" compatLnSpc="1">
            <a:prstTxWarp prst="textNoShape">
              <a:avLst/>
            </a:prstTxWarp>
          </a:bodyPr>
          <a:lstStyle>
            <a:lvl1pPr algn="r">
              <a:defRPr sz="1200"/>
            </a:lvl1pPr>
          </a:lstStyle>
          <a:p>
            <a:fld id="{E4A97212-EB13-4CA5-B582-67D7D743CA31}" type="slidenum">
              <a:rPr lang="es-ES"/>
              <a:pPr/>
              <a:t>‹Nº›</a:t>
            </a:fld>
            <a:endParaRPr lang="es-ES"/>
          </a:p>
        </p:txBody>
      </p:sp>
    </p:spTree>
    <p:extLst>
      <p:ext uri="{BB962C8B-B14F-4D97-AF65-F5344CB8AC3E}">
        <p14:creationId xmlns:p14="http://schemas.microsoft.com/office/powerpoint/2010/main" val="216869835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Charlesworth" pitchFamily="82" charset="0"/>
        <a:ea typeface="+mn-ea"/>
        <a:cs typeface="+mn-cs"/>
      </a:defRPr>
    </a:lvl1pPr>
    <a:lvl2pPr marL="457200" algn="l" rtl="0" fontAlgn="base">
      <a:spcBef>
        <a:spcPct val="30000"/>
      </a:spcBef>
      <a:spcAft>
        <a:spcPct val="0"/>
      </a:spcAft>
      <a:defRPr sz="1200" kern="1200">
        <a:solidFill>
          <a:schemeClr val="tx1"/>
        </a:solidFill>
        <a:latin typeface="Charlesworth" pitchFamily="82" charset="0"/>
        <a:ea typeface="+mn-ea"/>
        <a:cs typeface="+mn-cs"/>
      </a:defRPr>
    </a:lvl2pPr>
    <a:lvl3pPr marL="914400" algn="l" rtl="0" fontAlgn="base">
      <a:spcBef>
        <a:spcPct val="30000"/>
      </a:spcBef>
      <a:spcAft>
        <a:spcPct val="0"/>
      </a:spcAft>
      <a:defRPr sz="1200" kern="1200">
        <a:solidFill>
          <a:schemeClr val="tx1"/>
        </a:solidFill>
        <a:latin typeface="Charlesworth" pitchFamily="82" charset="0"/>
        <a:ea typeface="+mn-ea"/>
        <a:cs typeface="+mn-cs"/>
      </a:defRPr>
    </a:lvl3pPr>
    <a:lvl4pPr marL="1371600" algn="l" rtl="0" fontAlgn="base">
      <a:spcBef>
        <a:spcPct val="30000"/>
      </a:spcBef>
      <a:spcAft>
        <a:spcPct val="0"/>
      </a:spcAft>
      <a:defRPr sz="1200" kern="1200">
        <a:solidFill>
          <a:schemeClr val="tx1"/>
        </a:solidFill>
        <a:latin typeface="Charlesworth" pitchFamily="82" charset="0"/>
        <a:ea typeface="+mn-ea"/>
        <a:cs typeface="+mn-cs"/>
      </a:defRPr>
    </a:lvl4pPr>
    <a:lvl5pPr marL="1828800" algn="l" rtl="0" fontAlgn="base">
      <a:spcBef>
        <a:spcPct val="30000"/>
      </a:spcBef>
      <a:spcAft>
        <a:spcPct val="0"/>
      </a:spcAft>
      <a:defRPr sz="1200" kern="1200">
        <a:solidFill>
          <a:schemeClr val="tx1"/>
        </a:solidFill>
        <a:latin typeface="Charlesworth" pitchFamily="8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DA48F9A-E35A-4FB1-A970-FBADB395B582}" type="slidenum">
              <a:rPr lang="es-ES" smtClean="0">
                <a:latin typeface="Charlesworth"/>
              </a:rPr>
              <a:pPr/>
              <a:t>1</a:t>
            </a:fld>
            <a:endParaRPr lang="es-ES" smtClean="0">
              <a:latin typeface="Charlesworth"/>
            </a:endParaRPr>
          </a:p>
        </p:txBody>
      </p:sp>
      <p:sp>
        <p:nvSpPr>
          <p:cNvPr id="31747" name="Rectangle 2"/>
          <p:cNvSpPr>
            <a:spLocks noGrp="1" noRot="1" noChangeAspect="1" noChangeArrowheads="1" noTextEdit="1"/>
          </p:cNvSpPr>
          <p:nvPr>
            <p:ph type="sldImg"/>
          </p:nvPr>
        </p:nvSpPr>
        <p:spPr>
          <a:xfrm>
            <a:off x="711200" y="744538"/>
            <a:ext cx="5375275" cy="3722687"/>
          </a:xfrm>
          <a:ln/>
        </p:spPr>
      </p:sp>
      <p:sp>
        <p:nvSpPr>
          <p:cNvPr id="31748" name="Rectangle 3"/>
          <p:cNvSpPr>
            <a:spLocks noGrp="1" noChangeArrowheads="1"/>
          </p:cNvSpPr>
          <p:nvPr>
            <p:ph type="body" idx="1"/>
          </p:nvPr>
        </p:nvSpPr>
        <p:spPr>
          <a:xfrm>
            <a:off x="908475" y="4714206"/>
            <a:ext cx="4980726" cy="4468257"/>
          </a:xfrm>
          <a:noFill/>
          <a:ln/>
        </p:spPr>
        <p:txBody>
          <a:bodyPr/>
          <a:lstStyle/>
          <a:p>
            <a:pPr eaLnBrk="1" hangingPunct="1"/>
            <a:endParaRPr lang="es-ES" dirty="0" smtClean="0">
              <a:latin typeface="Charlesworth"/>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10</a:t>
            </a:fld>
            <a:endParaRPr lang="es-ES"/>
          </a:p>
        </p:txBody>
      </p:sp>
    </p:spTree>
    <p:extLst>
      <p:ext uri="{BB962C8B-B14F-4D97-AF65-F5344CB8AC3E}">
        <p14:creationId xmlns:p14="http://schemas.microsoft.com/office/powerpoint/2010/main" val="699354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230486" y="4714122"/>
            <a:ext cx="6192688" cy="4468099"/>
          </a:xfrm>
        </p:spPr>
        <p:txBody>
          <a:bodyPr/>
          <a:lstStyle/>
          <a:p>
            <a:r>
              <a:rPr lang="es-ES" sz="1400" dirty="0" smtClean="0"/>
              <a:t>El </a:t>
            </a:r>
            <a:r>
              <a:rPr lang="es-ES" sz="1400" i="1" dirty="0"/>
              <a:t>gráfico de tijera</a:t>
            </a:r>
            <a:r>
              <a:rPr lang="es-ES" sz="1400" dirty="0"/>
              <a:t> nos muestra que en el caso </a:t>
            </a:r>
            <a:r>
              <a:rPr lang="es-ES" sz="1400" dirty="0" smtClean="0"/>
              <a:t>de los </a:t>
            </a:r>
            <a:r>
              <a:rPr lang="es-ES" sz="1400" dirty="0" err="1" smtClean="0"/>
              <a:t>OPIs</a:t>
            </a:r>
            <a:r>
              <a:rPr lang="es-ES" sz="1400" dirty="0" smtClean="0"/>
              <a:t> </a:t>
            </a:r>
            <a:r>
              <a:rPr lang="es-ES" sz="1400" dirty="0"/>
              <a:t>la segregación vertical de género en la carrera investigadora es menos acusada que en las universidades </a:t>
            </a:r>
            <a:r>
              <a:rPr lang="es-ES" sz="1400" dirty="0" smtClean="0"/>
              <a:t>públicas  puesto </a:t>
            </a:r>
            <a:r>
              <a:rPr lang="es-ES" sz="1400" dirty="0"/>
              <a:t>que en los </a:t>
            </a:r>
            <a:r>
              <a:rPr lang="es-ES" sz="1400" dirty="0" err="1"/>
              <a:t>OPIs</a:t>
            </a:r>
            <a:r>
              <a:rPr lang="es-ES" sz="1400" dirty="0"/>
              <a:t> las mujeres representan </a:t>
            </a:r>
            <a:r>
              <a:rPr lang="es-ES" sz="1400" dirty="0" smtClean="0"/>
              <a:t> ya el </a:t>
            </a:r>
            <a:r>
              <a:rPr lang="es-ES" sz="1400" dirty="0"/>
              <a:t>25% del personal investigador de Grado A </a:t>
            </a:r>
            <a:r>
              <a:rPr lang="es-ES" sz="1400" dirty="0" smtClean="0"/>
              <a:t>, por encima de la media  de la UE. </a:t>
            </a:r>
            <a:r>
              <a:rPr lang="es-ES" sz="1400" dirty="0"/>
              <a:t>En las demás categorías investigadoras ya hay equilibrio de género, pero todavía dentro del típico patrón de segregación vertical, según el cual las mujeres están más </a:t>
            </a:r>
            <a:r>
              <a:rPr lang="es-ES" sz="1400" dirty="0" smtClean="0"/>
              <a:t>presentes en </a:t>
            </a:r>
            <a:r>
              <a:rPr lang="es-ES" sz="1400" dirty="0"/>
              <a:t>las categorías de menor </a:t>
            </a:r>
            <a:r>
              <a:rPr lang="es-ES" sz="1400" dirty="0" smtClean="0"/>
              <a:t>nivel.  En </a:t>
            </a:r>
            <a:r>
              <a:rPr lang="es-ES" sz="1400" dirty="0" err="1"/>
              <a:t>OPIs</a:t>
            </a:r>
            <a:r>
              <a:rPr lang="es-ES" sz="1400" dirty="0"/>
              <a:t> </a:t>
            </a:r>
            <a:r>
              <a:rPr lang="es-ES" sz="1400" dirty="0" smtClean="0"/>
              <a:t> destaca también que el </a:t>
            </a:r>
            <a:r>
              <a:rPr lang="es-ES" sz="1400" dirty="0"/>
              <a:t>punto de inflexión de la tijera está en el Grado C, a diferencia de las universidades públicas,  </a:t>
            </a:r>
            <a:r>
              <a:rPr lang="es-ES" sz="1400" dirty="0" smtClean="0"/>
              <a:t>donde hemos visto que está ya  en el </a:t>
            </a:r>
            <a:r>
              <a:rPr lang="es-ES" sz="1400" dirty="0"/>
              <a:t>Grado </a:t>
            </a:r>
            <a:r>
              <a:rPr lang="es-ES" sz="1400" dirty="0" smtClean="0"/>
              <a:t>B.</a:t>
            </a:r>
          </a:p>
          <a:p>
            <a:endParaRPr lang="es-ES" sz="600" dirty="0"/>
          </a:p>
          <a:p>
            <a:r>
              <a:rPr lang="es-ES" sz="1400" dirty="0"/>
              <a:t>No obstante, </a:t>
            </a:r>
            <a:r>
              <a:rPr lang="es-ES" sz="1400" dirty="0" smtClean="0"/>
              <a:t> el </a:t>
            </a:r>
            <a:r>
              <a:rPr lang="es-ES" sz="1400" dirty="0"/>
              <a:t>informe </a:t>
            </a:r>
            <a:r>
              <a:rPr lang="es-ES" sz="1400" dirty="0" smtClean="0"/>
              <a:t> presenta </a:t>
            </a:r>
            <a:r>
              <a:rPr lang="es-ES" sz="1400" dirty="0"/>
              <a:t>datos detallados  </a:t>
            </a:r>
            <a:r>
              <a:rPr lang="es-ES" sz="1400" dirty="0" smtClean="0"/>
              <a:t>respecto a la carrera investigadora en cada OPI, con gráficos muy heterogéneos</a:t>
            </a:r>
            <a:r>
              <a:rPr lang="es-ES" sz="1400" dirty="0"/>
              <a:t>, especialmente en los más pequeños donde en algunas de las categorías investigadoras consideradas no tienen personal investigador o apenas una persona (especialmente en el Grado A), pero en todos ellos </a:t>
            </a:r>
            <a:r>
              <a:rPr lang="es-ES" sz="1400" dirty="0" smtClean="0"/>
              <a:t> el gráfico  muestra  segregación vertical de género  en  </a:t>
            </a:r>
            <a:r>
              <a:rPr lang="es-ES" sz="1400" dirty="0"/>
              <a:t>su carrera investigadora</a:t>
            </a:r>
            <a:r>
              <a:rPr lang="es-ES" sz="1400" dirty="0" smtClean="0"/>
              <a:t> </a:t>
            </a:r>
            <a:r>
              <a:rPr lang="es-ES" sz="1400" dirty="0"/>
              <a:t>con la única excepción del </a:t>
            </a:r>
            <a:r>
              <a:rPr lang="es-ES" sz="1400" dirty="0" smtClean="0"/>
              <a:t>CIEMAT, que es uno </a:t>
            </a:r>
            <a:r>
              <a:rPr lang="es-ES" sz="1400" dirty="0"/>
              <a:t>de los que todavía no tienen personal investigador de Grado </a:t>
            </a:r>
            <a:r>
              <a:rPr lang="es-ES" sz="1400" dirty="0" smtClean="0"/>
              <a:t>A.</a:t>
            </a:r>
            <a:endParaRPr lang="es-ES" sz="1400" dirty="0"/>
          </a:p>
          <a:p>
            <a:r>
              <a:rPr lang="es-ES" sz="1400" dirty="0" smtClean="0"/>
              <a:t>Esta  tijera del conjunto de </a:t>
            </a:r>
            <a:r>
              <a:rPr lang="es-ES" sz="1400" dirty="0" err="1" smtClean="0"/>
              <a:t>OPIs</a:t>
            </a:r>
            <a:r>
              <a:rPr lang="es-ES" sz="1400" dirty="0" smtClean="0"/>
              <a:t> es </a:t>
            </a:r>
            <a:r>
              <a:rPr lang="es-ES" sz="1400" dirty="0"/>
              <a:t>casi idéntica a la del CSIC, por su mayor peso. La única diferencia es que en el Grado B </a:t>
            </a:r>
            <a:r>
              <a:rPr lang="es-ES" sz="1400" dirty="0" smtClean="0"/>
              <a:t>del CSIC el </a:t>
            </a:r>
            <a:r>
              <a:rPr lang="es-ES" sz="1400" dirty="0"/>
              <a:t>% de mujeres  (39%) </a:t>
            </a:r>
            <a:r>
              <a:rPr lang="es-ES" sz="1400" dirty="0" smtClean="0"/>
              <a:t> está  </a:t>
            </a:r>
            <a:r>
              <a:rPr lang="es-ES" sz="1400" dirty="0"/>
              <a:t>2 puntos por debajo de la media</a:t>
            </a:r>
            <a:r>
              <a:rPr lang="es-ES" sz="1400" dirty="0" smtClean="0"/>
              <a:t>, de </a:t>
            </a:r>
            <a:r>
              <a:rPr lang="es-ES" sz="1400" dirty="0" err="1" smtClean="0"/>
              <a:t>OPIs</a:t>
            </a:r>
            <a:r>
              <a:rPr lang="es-ES" sz="1400" dirty="0" smtClean="0"/>
              <a:t> </a:t>
            </a:r>
            <a:r>
              <a:rPr lang="es-ES" sz="1400" dirty="0"/>
              <a:t>y por tanto no llega aún al equilibrio de género. </a:t>
            </a:r>
            <a:endParaRPr lang="es-ES" sz="1400" dirty="0" smtClean="0"/>
          </a:p>
          <a:p>
            <a:endParaRPr lang="es-ES" sz="400" dirty="0"/>
          </a:p>
          <a:p>
            <a:r>
              <a:rPr lang="es-ES" sz="1050" dirty="0" smtClean="0"/>
              <a:t>Nota del gráfico: En </a:t>
            </a:r>
            <a:r>
              <a:rPr lang="es-ES" sz="1050" dirty="0"/>
              <a:t>consonancia con las definiciones de las categorías investigadoras que se indican en la serie </a:t>
            </a:r>
            <a:r>
              <a:rPr lang="es-ES" sz="1050" dirty="0" err="1"/>
              <a:t>She</a:t>
            </a:r>
            <a:r>
              <a:rPr lang="es-ES" sz="1050" dirty="0"/>
              <a:t> Figures de la CE y en el Manual de </a:t>
            </a:r>
            <a:r>
              <a:rPr lang="es-ES" sz="1050" dirty="0" err="1"/>
              <a:t>Frascati</a:t>
            </a:r>
            <a:r>
              <a:rPr lang="es-ES" sz="1050" dirty="0"/>
              <a:t> de la OCDE (2015), se han utilizado las siguientes correspondencias entre categorías investigadoras y categorías profesionales del personal investigador de </a:t>
            </a:r>
            <a:r>
              <a:rPr lang="es-ES" sz="1050" dirty="0" err="1"/>
              <a:t>OPIs</a:t>
            </a:r>
            <a:r>
              <a:rPr lang="es-ES" sz="1050" dirty="0"/>
              <a:t>. El Grado A incluye la escala de Profesorado de Investigación de </a:t>
            </a:r>
            <a:r>
              <a:rPr lang="es-ES" sz="1050" dirty="0" err="1"/>
              <a:t>OPIs</a:t>
            </a:r>
            <a:r>
              <a:rPr lang="es-ES" sz="1050" dirty="0"/>
              <a:t> y de profesorado Catedrático de Universidad. El Grado B incluye el profesorado Titular de Universidad y el Catedrático de Escuela Universitaria, el personal Investigador Científico de </a:t>
            </a:r>
            <a:r>
              <a:rPr lang="es-ES" sz="1050" dirty="0" err="1"/>
              <a:t>OPIs</a:t>
            </a:r>
            <a:r>
              <a:rPr lang="es-ES" sz="1050" dirty="0"/>
              <a:t>, el Científico Titular de </a:t>
            </a:r>
            <a:r>
              <a:rPr lang="es-ES" sz="1050" dirty="0" err="1"/>
              <a:t>OPIs</a:t>
            </a:r>
            <a:r>
              <a:rPr lang="es-ES" sz="1050" dirty="0"/>
              <a:t> y el personal Investigador distinguido, además del personal con contrato del Programa ”Ramón y Cajal”. El Grado C incluye el personal con contrato de los programas “Juan de la Cierva” y “Miguel Servet”, y el personal con otros contratos postdoctorales. El Grado D está compuesto por el Personal Investigador en Formación (FPI, FPU y otros contratos </a:t>
            </a:r>
            <a:r>
              <a:rPr lang="es-ES" sz="1050" dirty="0" err="1"/>
              <a:t>predoctorales</a:t>
            </a:r>
            <a:r>
              <a:rPr lang="es-ES" sz="1050" dirty="0"/>
              <a:t> de convocatorias competitivas) además de Becarios/as que están realizando la tesis doctoral. </a:t>
            </a:r>
          </a:p>
          <a:p>
            <a:endParaRPr lang="es-ES" dirty="0"/>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11</a:t>
            </a:fld>
            <a:endParaRPr lang="es-ES"/>
          </a:p>
        </p:txBody>
      </p:sp>
    </p:spTree>
    <p:extLst>
      <p:ext uri="{BB962C8B-B14F-4D97-AF65-F5344CB8AC3E}">
        <p14:creationId xmlns:p14="http://schemas.microsoft.com/office/powerpoint/2010/main" val="117313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400" dirty="0" smtClean="0"/>
              <a:t>No hay ninguna  directora de OPI  y muy pocas directoras de centros e institutos  Ello contrasta  con  </a:t>
            </a:r>
            <a:r>
              <a:rPr lang="es-ES" sz="1400" dirty="0"/>
              <a:t>el  % de mujeres  en el conjunto de altos cargos  y niveles 28-30  del total SEIDI y SG </a:t>
            </a:r>
            <a:r>
              <a:rPr lang="es-ES" sz="1400" dirty="0" err="1"/>
              <a:t>OPIs</a:t>
            </a:r>
            <a:r>
              <a:rPr lang="es-ES" sz="1400" dirty="0"/>
              <a:t> , SGIDI , DG PIDI y AEI es del 62%,  con mayor presencia en los altos cargos (75%) y el nivel 29 (79%) y </a:t>
            </a:r>
            <a:r>
              <a:rPr lang="es-ES" sz="1400" dirty="0" smtClean="0"/>
              <a:t>menor </a:t>
            </a:r>
            <a:r>
              <a:rPr lang="es-ES" sz="1400" dirty="0"/>
              <a:t>en el nivel 30 (42%) </a:t>
            </a:r>
            <a:r>
              <a:rPr lang="es-ES" sz="1400" dirty="0" smtClean="0"/>
              <a:t>pero dentro del  </a:t>
            </a:r>
            <a:r>
              <a:rPr lang="es-ES" sz="1400" dirty="0"/>
              <a:t>equilibrio de género. </a:t>
            </a:r>
            <a:endParaRPr lang="es-ES" sz="1400" dirty="0" smtClean="0"/>
          </a:p>
          <a:p>
            <a:r>
              <a:rPr lang="es-ES" sz="1400" dirty="0" smtClean="0"/>
              <a:t>La </a:t>
            </a:r>
            <a:r>
              <a:rPr lang="es-ES" sz="1400" dirty="0"/>
              <a:t>presidencia de los consejos rectores de 6 </a:t>
            </a:r>
            <a:r>
              <a:rPr lang="es-ES" sz="1400" dirty="0" err="1"/>
              <a:t>OPIs</a:t>
            </a:r>
            <a:r>
              <a:rPr lang="es-ES" sz="1400" dirty="0"/>
              <a:t> es un cargo nato que corresponde a la persona titular de la SEIDI, que </a:t>
            </a:r>
            <a:r>
              <a:rPr lang="es-ES" sz="1400" dirty="0" smtClean="0"/>
              <a:t>como </a:t>
            </a:r>
            <a:r>
              <a:rPr lang="es-ES" sz="1400" dirty="0"/>
              <a:t>este caso soy </a:t>
            </a:r>
            <a:r>
              <a:rPr lang="es-ES" sz="1400" dirty="0" smtClean="0"/>
              <a:t> mujer, de </a:t>
            </a:r>
            <a:r>
              <a:rPr lang="es-ES" sz="1400" dirty="0"/>
              <a:t>ahí el 75</a:t>
            </a:r>
            <a:r>
              <a:rPr lang="es-ES" sz="1400" dirty="0" smtClean="0"/>
              <a:t>% sorprendente.</a:t>
            </a:r>
            <a:endParaRPr lang="es-ES" sz="1400" dirty="0"/>
          </a:p>
          <a:p>
            <a:endParaRPr lang="es-ES" sz="800" dirty="0" smtClean="0"/>
          </a:p>
          <a:p>
            <a:r>
              <a:rPr lang="es-ES" dirty="0" smtClean="0"/>
              <a:t>Notas del gráfico:  </a:t>
            </a:r>
            <a:r>
              <a:rPr lang="es-ES" dirty="0"/>
              <a:t>(1) Datos a 31 de diciembre de 2015  (2) Se han considerado el Centro de Investigaciones Energéticas, Medioambientales y Tecnológicas (CIEMAT), el Consejo Superior de Investigaciones Científicas (CSIC), el Instituto de Astrofísica de Canarias (IAC), el Instituto Español de Oceanografía (IEO), el Instituto Geológico y Minero de España (IGME), el Instituto Nacional de Investigación y Tecnología Agrarias y Alimentarias (INIA), el Instituto Nacional de Técnica Aeroespacial (INTA) y el Instituto de Salud Carlos III (ISCIII). (3) En el caso de los datos de centros e institutos de investigación los datos corresponden a 5 </a:t>
            </a:r>
            <a:r>
              <a:rPr lang="es-ES" dirty="0" err="1"/>
              <a:t>OPIs</a:t>
            </a:r>
            <a:r>
              <a:rPr lang="es-ES" dirty="0"/>
              <a:t>. </a:t>
            </a:r>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12</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2622747110"/>
              </p:ext>
            </p:extLst>
          </p:nvPr>
        </p:nvGraphicFramePr>
        <p:xfrm>
          <a:off x="302493" y="7555607"/>
          <a:ext cx="6336699" cy="1917240"/>
        </p:xfrm>
        <a:graphic>
          <a:graphicData uri="http://schemas.openxmlformats.org/drawingml/2006/table">
            <a:tbl>
              <a:tblPr>
                <a:tableStyleId>{5C22544A-7EE6-4342-B048-85BDC9FD1C3A}</a:tableStyleId>
              </a:tblPr>
              <a:tblGrid>
                <a:gridCol w="478693"/>
                <a:gridCol w="592383"/>
                <a:gridCol w="478693"/>
                <a:gridCol w="478693"/>
                <a:gridCol w="478693"/>
                <a:gridCol w="478693"/>
                <a:gridCol w="478693"/>
                <a:gridCol w="478693"/>
                <a:gridCol w="478693"/>
                <a:gridCol w="478693"/>
                <a:gridCol w="478693"/>
                <a:gridCol w="478693"/>
                <a:gridCol w="478693"/>
              </a:tblGrid>
              <a:tr h="0">
                <a:tc>
                  <a:txBody>
                    <a:bodyPr/>
                    <a:lstStyle/>
                    <a:p>
                      <a:pPr algn="l" fontAlgn="b"/>
                      <a:r>
                        <a:rPr lang="es-ES" sz="1000" u="none" strike="noStrike" dirty="0">
                          <a:effectLst/>
                        </a:rPr>
                        <a:t> </a:t>
                      </a:r>
                      <a:endParaRPr lang="es-ES" sz="1000" b="0" i="0" u="none" strike="noStrike" dirty="0">
                        <a:solidFill>
                          <a:srgbClr val="000000"/>
                        </a:solidFill>
                        <a:effectLst/>
                        <a:latin typeface="Calibri"/>
                      </a:endParaRPr>
                    </a:p>
                  </a:txBody>
                  <a:tcPr marL="8844" marR="8844" marT="8844" marB="0" anchor="b"/>
                </a:tc>
                <a:tc gridSpan="2">
                  <a:txBody>
                    <a:bodyPr/>
                    <a:lstStyle/>
                    <a:p>
                      <a:pPr algn="ctr" fontAlgn="b"/>
                      <a:r>
                        <a:rPr lang="es-ES" sz="1000" u="none" strike="noStrike">
                          <a:effectLst/>
                        </a:rPr>
                        <a:t>Gabinete SEIDI y SG OPIs</a:t>
                      </a:r>
                      <a:endParaRPr lang="es-ES" sz="1000" b="1" i="0" u="none" strike="noStrike">
                        <a:solidFill>
                          <a:srgbClr val="000000"/>
                        </a:solidFill>
                        <a:effectLst/>
                        <a:latin typeface="Calibri"/>
                      </a:endParaRPr>
                    </a:p>
                  </a:txBody>
                  <a:tcPr marL="8844" marR="8844" marT="8844" marB="0" anchor="b"/>
                </a:tc>
                <a:tc hMerge="1">
                  <a:txBody>
                    <a:bodyPr/>
                    <a:lstStyle/>
                    <a:p>
                      <a:endParaRPr lang="es-ES"/>
                    </a:p>
                  </a:txBody>
                  <a:tcPr/>
                </a:tc>
                <a:tc gridSpan="2">
                  <a:txBody>
                    <a:bodyPr/>
                    <a:lstStyle/>
                    <a:p>
                      <a:pPr algn="ctr" fontAlgn="b"/>
                      <a:r>
                        <a:rPr lang="es-ES" sz="1000" u="none" strike="noStrike">
                          <a:effectLst/>
                        </a:rPr>
                        <a:t>SGIDI</a:t>
                      </a:r>
                      <a:endParaRPr lang="es-ES" sz="1000" b="1" i="0" u="none" strike="noStrike">
                        <a:solidFill>
                          <a:srgbClr val="000000"/>
                        </a:solidFill>
                        <a:effectLst/>
                        <a:latin typeface="Calibri"/>
                      </a:endParaRPr>
                    </a:p>
                  </a:txBody>
                  <a:tcPr marL="8844" marR="8844" marT="8844" marB="0" anchor="b"/>
                </a:tc>
                <a:tc hMerge="1">
                  <a:txBody>
                    <a:bodyPr/>
                    <a:lstStyle/>
                    <a:p>
                      <a:endParaRPr lang="es-ES"/>
                    </a:p>
                  </a:txBody>
                  <a:tcPr/>
                </a:tc>
                <a:tc gridSpan="2">
                  <a:txBody>
                    <a:bodyPr/>
                    <a:lstStyle/>
                    <a:p>
                      <a:pPr algn="ctr" fontAlgn="b"/>
                      <a:r>
                        <a:rPr lang="es-ES" sz="1000" u="none" strike="noStrike" dirty="0">
                          <a:effectLst/>
                        </a:rPr>
                        <a:t>DG  PIDI</a:t>
                      </a:r>
                      <a:endParaRPr lang="es-ES" sz="1000" b="1" i="0" u="none" strike="noStrike" dirty="0">
                        <a:solidFill>
                          <a:srgbClr val="000000"/>
                        </a:solidFill>
                        <a:effectLst/>
                        <a:latin typeface="Calibri"/>
                      </a:endParaRPr>
                    </a:p>
                  </a:txBody>
                  <a:tcPr marL="8844" marR="8844" marT="8844" marB="0" anchor="b"/>
                </a:tc>
                <a:tc hMerge="1">
                  <a:txBody>
                    <a:bodyPr/>
                    <a:lstStyle/>
                    <a:p>
                      <a:endParaRPr lang="es-ES"/>
                    </a:p>
                  </a:txBody>
                  <a:tcPr/>
                </a:tc>
                <a:tc gridSpan="2">
                  <a:txBody>
                    <a:bodyPr/>
                    <a:lstStyle/>
                    <a:p>
                      <a:pPr algn="ctr" fontAlgn="b"/>
                      <a:r>
                        <a:rPr lang="es-ES" sz="1000" u="none" strike="noStrike">
                          <a:effectLst/>
                        </a:rPr>
                        <a:t>AEI</a:t>
                      </a:r>
                      <a:endParaRPr lang="es-ES" sz="1000" b="1" i="0" u="none" strike="noStrike">
                        <a:solidFill>
                          <a:srgbClr val="000000"/>
                        </a:solidFill>
                        <a:effectLst/>
                        <a:latin typeface="Calibri"/>
                      </a:endParaRPr>
                    </a:p>
                  </a:txBody>
                  <a:tcPr marL="8844" marR="8844" marT="8844" marB="0" anchor="b"/>
                </a:tc>
                <a:tc hMerge="1">
                  <a:txBody>
                    <a:bodyPr/>
                    <a:lstStyle/>
                    <a:p>
                      <a:endParaRPr lang="es-ES"/>
                    </a:p>
                  </a:txBody>
                  <a:tcPr/>
                </a:tc>
                <a:tc gridSpan="3">
                  <a:txBody>
                    <a:bodyPr/>
                    <a:lstStyle/>
                    <a:p>
                      <a:pPr algn="ctr" fontAlgn="b"/>
                      <a:r>
                        <a:rPr lang="es-ES" sz="1000" u="none" strike="noStrike" dirty="0">
                          <a:effectLst/>
                        </a:rPr>
                        <a:t>TOTAL</a:t>
                      </a:r>
                      <a:endParaRPr lang="es-ES" sz="1000" b="1" i="0" u="none" strike="noStrike" dirty="0">
                        <a:solidFill>
                          <a:srgbClr val="000000"/>
                        </a:solidFill>
                        <a:effectLst/>
                        <a:latin typeface="Calibri"/>
                      </a:endParaRPr>
                    </a:p>
                  </a:txBody>
                  <a:tcPr marL="8844" marR="8844" marT="8844" marB="0" anchor="b">
                    <a:solidFill>
                      <a:srgbClr val="FFFF00"/>
                    </a:solidFill>
                  </a:tcPr>
                </a:tc>
                <a:tc hMerge="1">
                  <a:txBody>
                    <a:bodyPr/>
                    <a:lstStyle/>
                    <a:p>
                      <a:endParaRPr lang="es-ES"/>
                    </a:p>
                  </a:txBody>
                  <a:tcPr/>
                </a:tc>
                <a:tc hMerge="1">
                  <a:txBody>
                    <a:bodyPr/>
                    <a:lstStyle/>
                    <a:p>
                      <a:endParaRPr lang="es-ES"/>
                    </a:p>
                  </a:txBody>
                  <a:tcPr/>
                </a:tc>
                <a:tc>
                  <a:txBody>
                    <a:bodyPr/>
                    <a:lstStyle/>
                    <a:p>
                      <a:pPr algn="l" fontAlgn="b"/>
                      <a:endParaRPr lang="es-ES" sz="1000" b="0" i="0" u="none" strike="noStrike">
                        <a:solidFill>
                          <a:srgbClr val="000000"/>
                        </a:solidFill>
                        <a:effectLst/>
                        <a:latin typeface="Calibri"/>
                      </a:endParaRPr>
                    </a:p>
                  </a:txBody>
                  <a:tcPr marL="8844" marR="8844" marT="8844" marB="0" anchor="b"/>
                </a:tc>
              </a:tr>
              <a:tr h="0">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M</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H</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M</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H</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M</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H</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M</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H</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M</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dirty="0">
                          <a:effectLst/>
                        </a:rPr>
                        <a:t>H</a:t>
                      </a:r>
                      <a:endParaRPr lang="es-ES" sz="1000" b="1" i="0" u="none" strike="noStrike" dirty="0">
                        <a:solidFill>
                          <a:srgbClr val="000000"/>
                        </a:solidFill>
                        <a:effectLst/>
                        <a:latin typeface="Calibri"/>
                      </a:endParaRPr>
                    </a:p>
                  </a:txBody>
                  <a:tcPr marL="8844" marR="8844" marT="8844" marB="0" anchor="b"/>
                </a:tc>
                <a:tc>
                  <a:txBody>
                    <a:bodyPr/>
                    <a:lstStyle/>
                    <a:p>
                      <a:pPr algn="ctr" fontAlgn="b"/>
                      <a:r>
                        <a:rPr lang="es-ES" sz="1000" u="none" strike="noStrike">
                          <a:effectLst/>
                        </a:rPr>
                        <a:t>%M</a:t>
                      </a:r>
                      <a:endParaRPr lang="es-ES" sz="1000" b="1"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r>
              <a:tr h="0">
                <a:tc>
                  <a:txBody>
                    <a:bodyPr/>
                    <a:lstStyle/>
                    <a:p>
                      <a:pPr algn="l" fontAlgn="b"/>
                      <a:r>
                        <a:rPr lang="es-ES" sz="1000" u="none" strike="noStrike">
                          <a:effectLst/>
                        </a:rPr>
                        <a:t>Altos cargos</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 </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 </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 </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 </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3</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dirty="0">
                          <a:effectLst/>
                        </a:rPr>
                        <a:t>75%</a:t>
                      </a:r>
                      <a:endParaRPr lang="es-ES" sz="1000" b="1" i="0" u="none" strike="noStrike" dirty="0">
                        <a:solidFill>
                          <a:srgbClr val="000000"/>
                        </a:solidFill>
                        <a:effectLst/>
                        <a:latin typeface="Calibri"/>
                      </a:endParaRPr>
                    </a:p>
                  </a:txBody>
                  <a:tcPr marL="8844" marR="8844" marT="8844" marB="0" anchor="b">
                    <a:solidFill>
                      <a:srgbClr val="FFFF00"/>
                    </a:solidFill>
                  </a:tcPr>
                </a:tc>
                <a:tc>
                  <a:txBody>
                    <a:bodyPr/>
                    <a:lstStyle/>
                    <a:p>
                      <a:pPr algn="l" fontAlgn="b"/>
                      <a:r>
                        <a:rPr lang="es-ES" sz="1000" u="none" strike="noStrike">
                          <a:effectLst/>
                        </a:rPr>
                        <a:t>Altos cargos</a:t>
                      </a:r>
                      <a:endParaRPr lang="es-ES" sz="1000" b="0" i="0" u="none" strike="noStrike">
                        <a:solidFill>
                          <a:srgbClr val="000000"/>
                        </a:solidFill>
                        <a:effectLst/>
                        <a:latin typeface="Calibri"/>
                      </a:endParaRPr>
                    </a:p>
                  </a:txBody>
                  <a:tcPr marL="8844" marR="8844" marT="8844" marB="0" anchor="b">
                    <a:solidFill>
                      <a:srgbClr val="FFFF00"/>
                    </a:solidFill>
                  </a:tcPr>
                </a:tc>
              </a:tr>
              <a:tr h="0">
                <a:tc>
                  <a:txBody>
                    <a:bodyPr/>
                    <a:lstStyle/>
                    <a:p>
                      <a:pPr algn="l" fontAlgn="b"/>
                      <a:r>
                        <a:rPr lang="es-ES" sz="1000" u="none" strike="noStrike">
                          <a:effectLst/>
                        </a:rPr>
                        <a:t>N30</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4</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5</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3</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2</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5</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7</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12</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16</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dirty="0">
                          <a:effectLst/>
                        </a:rPr>
                        <a:t>43%</a:t>
                      </a:r>
                      <a:endParaRPr lang="es-ES" sz="1000" b="1" i="0" u="none" strike="noStrike" dirty="0">
                        <a:solidFill>
                          <a:srgbClr val="000000"/>
                        </a:solidFill>
                        <a:effectLst/>
                        <a:latin typeface="Calibri"/>
                      </a:endParaRPr>
                    </a:p>
                  </a:txBody>
                  <a:tcPr marL="8844" marR="8844" marT="8844" marB="0" anchor="b">
                    <a:solidFill>
                      <a:srgbClr val="FFFF00"/>
                    </a:solidFill>
                  </a:tcPr>
                </a:tc>
                <a:tc>
                  <a:txBody>
                    <a:bodyPr/>
                    <a:lstStyle/>
                    <a:p>
                      <a:pPr algn="l" fontAlgn="b"/>
                      <a:r>
                        <a:rPr lang="es-ES" sz="1000" u="none" strike="noStrike">
                          <a:effectLst/>
                        </a:rPr>
                        <a:t>N30</a:t>
                      </a:r>
                      <a:endParaRPr lang="es-ES" sz="1000" b="0" i="0" u="none" strike="noStrike">
                        <a:solidFill>
                          <a:srgbClr val="000000"/>
                        </a:solidFill>
                        <a:effectLst/>
                        <a:latin typeface="Calibri"/>
                      </a:endParaRPr>
                    </a:p>
                  </a:txBody>
                  <a:tcPr marL="8844" marR="8844" marT="8844" marB="0" anchor="b">
                    <a:solidFill>
                      <a:srgbClr val="FFFF00"/>
                    </a:solidFill>
                  </a:tcPr>
                </a:tc>
              </a:tr>
              <a:tr h="0">
                <a:tc>
                  <a:txBody>
                    <a:bodyPr/>
                    <a:lstStyle/>
                    <a:p>
                      <a:pPr algn="l" fontAlgn="b"/>
                      <a:r>
                        <a:rPr lang="es-ES" sz="1000" u="none" strike="noStrike">
                          <a:effectLst/>
                        </a:rPr>
                        <a:t>N29</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3</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2</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2</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0</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9</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15</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4</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dirty="0">
                          <a:effectLst/>
                        </a:rPr>
                        <a:t>79%</a:t>
                      </a:r>
                      <a:endParaRPr lang="es-ES" sz="1000" b="1" i="0" u="none" strike="noStrike" dirty="0">
                        <a:solidFill>
                          <a:srgbClr val="000000"/>
                        </a:solidFill>
                        <a:effectLst/>
                        <a:latin typeface="Calibri"/>
                      </a:endParaRPr>
                    </a:p>
                  </a:txBody>
                  <a:tcPr marL="8844" marR="8844" marT="8844" marB="0" anchor="b">
                    <a:solidFill>
                      <a:srgbClr val="FFFF00"/>
                    </a:solidFill>
                  </a:tcPr>
                </a:tc>
                <a:tc>
                  <a:txBody>
                    <a:bodyPr/>
                    <a:lstStyle/>
                    <a:p>
                      <a:pPr algn="l" fontAlgn="b"/>
                      <a:r>
                        <a:rPr lang="es-ES" sz="1000" u="none" strike="noStrike" dirty="0">
                          <a:effectLst/>
                        </a:rPr>
                        <a:t>N29</a:t>
                      </a:r>
                      <a:endParaRPr lang="es-ES" sz="1000" b="0" i="0" u="none" strike="noStrike" dirty="0">
                        <a:solidFill>
                          <a:srgbClr val="000000"/>
                        </a:solidFill>
                        <a:effectLst/>
                        <a:latin typeface="Calibri"/>
                      </a:endParaRPr>
                    </a:p>
                  </a:txBody>
                  <a:tcPr marL="8844" marR="8844" marT="8844" marB="0" anchor="b">
                    <a:solidFill>
                      <a:srgbClr val="FFFF00"/>
                    </a:solidFill>
                  </a:tcPr>
                </a:tc>
              </a:tr>
              <a:tr h="0">
                <a:tc>
                  <a:txBody>
                    <a:bodyPr/>
                    <a:lstStyle/>
                    <a:p>
                      <a:pPr algn="l" fontAlgn="b"/>
                      <a:r>
                        <a:rPr lang="es-ES" sz="1000" u="none" strike="noStrike">
                          <a:effectLst/>
                        </a:rPr>
                        <a:t>N28</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2</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dirty="0">
                          <a:effectLst/>
                        </a:rPr>
                        <a:t>10</a:t>
                      </a:r>
                      <a:endParaRPr lang="es-ES" sz="1000" b="0" i="0" u="none" strike="noStrike" dirty="0">
                        <a:solidFill>
                          <a:srgbClr val="000000"/>
                        </a:solidFill>
                        <a:effectLst/>
                        <a:latin typeface="Calibri"/>
                      </a:endParaRPr>
                    </a:p>
                  </a:txBody>
                  <a:tcPr marL="8844" marR="8844" marT="8844" marB="0" anchor="b"/>
                </a:tc>
                <a:tc>
                  <a:txBody>
                    <a:bodyPr/>
                    <a:lstStyle/>
                    <a:p>
                      <a:pPr algn="ctr" fontAlgn="b"/>
                      <a:r>
                        <a:rPr lang="es-ES" sz="1000" u="none" strike="noStrike">
                          <a:effectLst/>
                        </a:rPr>
                        <a:t>5</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7</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4</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22</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13</a:t>
                      </a:r>
                      <a:endParaRPr lang="es-ES" sz="1000" b="0"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41</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23</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64%</a:t>
                      </a:r>
                      <a:endParaRPr lang="es-ES" sz="1000" b="1" i="0" u="none" strike="noStrike">
                        <a:solidFill>
                          <a:srgbClr val="000000"/>
                        </a:solidFill>
                        <a:effectLst/>
                        <a:latin typeface="Calibri"/>
                      </a:endParaRPr>
                    </a:p>
                  </a:txBody>
                  <a:tcPr marL="8844" marR="8844" marT="8844" marB="0" anchor="b">
                    <a:solidFill>
                      <a:srgbClr val="FFFF00"/>
                    </a:solidFill>
                  </a:tcPr>
                </a:tc>
                <a:tc>
                  <a:txBody>
                    <a:bodyPr/>
                    <a:lstStyle/>
                    <a:p>
                      <a:pPr algn="l" fontAlgn="b"/>
                      <a:r>
                        <a:rPr lang="es-ES" sz="1000" u="none" strike="noStrike" dirty="0">
                          <a:effectLst/>
                        </a:rPr>
                        <a:t>N28</a:t>
                      </a:r>
                      <a:endParaRPr lang="es-ES" sz="1000" b="0" i="0" u="none" strike="noStrike" dirty="0">
                        <a:solidFill>
                          <a:srgbClr val="000000"/>
                        </a:solidFill>
                        <a:effectLst/>
                        <a:latin typeface="Calibri"/>
                      </a:endParaRPr>
                    </a:p>
                  </a:txBody>
                  <a:tcPr marL="8844" marR="8844" marT="8844" marB="0" anchor="b">
                    <a:solidFill>
                      <a:srgbClr val="FFFF00"/>
                    </a:solidFill>
                  </a:tcPr>
                </a:tc>
              </a:tr>
              <a:tr h="0">
                <a:tc>
                  <a:txBody>
                    <a:bodyPr/>
                    <a:lstStyle/>
                    <a:p>
                      <a:pPr algn="l" fontAlgn="b"/>
                      <a:r>
                        <a:rPr lang="es-ES" sz="1000" u="none" strike="noStrike">
                          <a:effectLst/>
                        </a:rPr>
                        <a:t>Total</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8</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7</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14</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11</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12</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5</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37</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21</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71</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44</a:t>
                      </a:r>
                      <a:endParaRPr lang="es-ES" sz="1000" b="1" i="0" u="none" strike="noStrike">
                        <a:solidFill>
                          <a:srgbClr val="000000"/>
                        </a:solidFill>
                        <a:effectLst/>
                        <a:latin typeface="Calibri"/>
                      </a:endParaRPr>
                    </a:p>
                  </a:txBody>
                  <a:tcPr marL="8844" marR="8844" marT="8844" marB="0" anchor="b"/>
                </a:tc>
                <a:tc>
                  <a:txBody>
                    <a:bodyPr/>
                    <a:lstStyle/>
                    <a:p>
                      <a:pPr algn="ctr" fontAlgn="b"/>
                      <a:r>
                        <a:rPr lang="es-ES" sz="1000" u="none" strike="noStrike">
                          <a:effectLst/>
                        </a:rPr>
                        <a:t>62%</a:t>
                      </a:r>
                      <a:endParaRPr lang="es-ES" sz="1000" b="1" i="0" u="none" strike="noStrike">
                        <a:solidFill>
                          <a:srgbClr val="000000"/>
                        </a:solidFill>
                        <a:effectLst/>
                        <a:latin typeface="Calibri"/>
                      </a:endParaRPr>
                    </a:p>
                  </a:txBody>
                  <a:tcPr marL="8844" marR="8844" marT="8844" marB="0" anchor="b">
                    <a:solidFill>
                      <a:srgbClr val="FFFF00"/>
                    </a:solidFill>
                  </a:tcPr>
                </a:tc>
                <a:tc>
                  <a:txBody>
                    <a:bodyPr/>
                    <a:lstStyle/>
                    <a:p>
                      <a:pPr algn="l" fontAlgn="b"/>
                      <a:r>
                        <a:rPr lang="es-ES" sz="1000" u="none" strike="noStrike" dirty="0">
                          <a:effectLst/>
                        </a:rPr>
                        <a:t>Total</a:t>
                      </a:r>
                      <a:endParaRPr lang="es-ES" sz="1000" b="1" i="0" u="none" strike="noStrike" dirty="0">
                        <a:solidFill>
                          <a:srgbClr val="000000"/>
                        </a:solidFill>
                        <a:effectLst/>
                        <a:latin typeface="Calibri"/>
                      </a:endParaRPr>
                    </a:p>
                  </a:txBody>
                  <a:tcPr marL="8844" marR="8844" marT="8844" marB="0" anchor="b">
                    <a:solidFill>
                      <a:srgbClr val="FFFF00"/>
                    </a:solidFill>
                  </a:tcPr>
                </a:tc>
              </a:tr>
              <a:tr h="0">
                <a:tc>
                  <a:txBody>
                    <a:bodyPr/>
                    <a:lstStyle/>
                    <a:p>
                      <a:pPr algn="r" fontAlgn="b"/>
                      <a:r>
                        <a:rPr lang="es-ES" sz="1000" u="none" strike="noStrike">
                          <a:effectLst/>
                        </a:rPr>
                        <a:t>%M</a:t>
                      </a:r>
                      <a:endParaRPr lang="es-ES" sz="1000" b="1" i="0" u="none" strike="noStrike">
                        <a:solidFill>
                          <a:srgbClr val="000000"/>
                        </a:solidFill>
                        <a:effectLst/>
                        <a:latin typeface="Calibri"/>
                      </a:endParaRPr>
                    </a:p>
                  </a:txBody>
                  <a:tcPr marL="8844" marR="8844" marT="8844" marB="0" anchor="b"/>
                </a:tc>
                <a:tc>
                  <a:txBody>
                    <a:bodyPr/>
                    <a:lstStyle/>
                    <a:p>
                      <a:pPr algn="r" fontAlgn="b"/>
                      <a:r>
                        <a:rPr lang="es-ES" sz="1000" u="none" strike="noStrike">
                          <a:effectLst/>
                        </a:rPr>
                        <a:t>53%</a:t>
                      </a:r>
                      <a:endParaRPr lang="es-ES" sz="1000" b="1" i="0" u="none" strike="noStrike">
                        <a:solidFill>
                          <a:srgbClr val="000000"/>
                        </a:solidFill>
                        <a:effectLst/>
                        <a:latin typeface="Calibri"/>
                      </a:endParaRPr>
                    </a:p>
                  </a:txBody>
                  <a:tcPr marL="8844" marR="8844" marT="8844" marB="0" anchor="b"/>
                </a:tc>
                <a:tc>
                  <a:txBody>
                    <a:bodyPr/>
                    <a:lstStyle/>
                    <a:p>
                      <a:pPr algn="r" fontAlgn="b"/>
                      <a:r>
                        <a:rPr lang="es-ES" sz="1000" u="none" strike="noStrike">
                          <a:effectLst/>
                        </a:rPr>
                        <a:t> </a:t>
                      </a:r>
                      <a:endParaRPr lang="es-ES" sz="1000" b="1" i="0" u="none" strike="noStrike">
                        <a:solidFill>
                          <a:srgbClr val="000000"/>
                        </a:solidFill>
                        <a:effectLst/>
                        <a:latin typeface="Calibri"/>
                      </a:endParaRPr>
                    </a:p>
                  </a:txBody>
                  <a:tcPr marL="8844" marR="8844" marT="8844" marB="0" anchor="b"/>
                </a:tc>
                <a:tc>
                  <a:txBody>
                    <a:bodyPr/>
                    <a:lstStyle/>
                    <a:p>
                      <a:pPr algn="r" fontAlgn="b"/>
                      <a:r>
                        <a:rPr lang="es-ES" sz="1000" u="none" strike="noStrike">
                          <a:effectLst/>
                        </a:rPr>
                        <a:t>56%</a:t>
                      </a:r>
                      <a:endParaRPr lang="es-ES" sz="1000" b="1" i="0" u="none" strike="noStrike">
                        <a:solidFill>
                          <a:srgbClr val="000000"/>
                        </a:solidFill>
                        <a:effectLst/>
                        <a:latin typeface="Calibri"/>
                      </a:endParaRPr>
                    </a:p>
                  </a:txBody>
                  <a:tcPr marL="8844" marR="8844" marT="8844" marB="0" anchor="b"/>
                </a:tc>
                <a:tc>
                  <a:txBody>
                    <a:bodyPr/>
                    <a:lstStyle/>
                    <a:p>
                      <a:pPr algn="r" fontAlgn="b"/>
                      <a:r>
                        <a:rPr lang="es-ES" sz="1000" u="none" strike="noStrike">
                          <a:effectLst/>
                        </a:rPr>
                        <a:t> </a:t>
                      </a:r>
                      <a:endParaRPr lang="es-ES" sz="1000" b="1" i="0" u="none" strike="noStrike">
                        <a:solidFill>
                          <a:srgbClr val="000000"/>
                        </a:solidFill>
                        <a:effectLst/>
                        <a:latin typeface="Calibri"/>
                      </a:endParaRPr>
                    </a:p>
                  </a:txBody>
                  <a:tcPr marL="8844" marR="8844" marT="8844" marB="0" anchor="b"/>
                </a:tc>
                <a:tc>
                  <a:txBody>
                    <a:bodyPr/>
                    <a:lstStyle/>
                    <a:p>
                      <a:pPr algn="r" fontAlgn="b"/>
                      <a:r>
                        <a:rPr lang="es-ES" sz="1000" u="none" strike="noStrike">
                          <a:effectLst/>
                        </a:rPr>
                        <a:t>71%</a:t>
                      </a:r>
                      <a:endParaRPr lang="es-ES" sz="1000" b="1" i="0" u="none" strike="noStrike">
                        <a:solidFill>
                          <a:srgbClr val="000000"/>
                        </a:solidFill>
                        <a:effectLst/>
                        <a:latin typeface="Calibri"/>
                      </a:endParaRPr>
                    </a:p>
                  </a:txBody>
                  <a:tcPr marL="8844" marR="8844" marT="8844" marB="0" anchor="b"/>
                </a:tc>
                <a:tc>
                  <a:txBody>
                    <a:bodyPr/>
                    <a:lstStyle/>
                    <a:p>
                      <a:pPr algn="r" fontAlgn="b"/>
                      <a:r>
                        <a:rPr lang="es-ES" sz="1000" u="none" strike="noStrike">
                          <a:effectLst/>
                        </a:rPr>
                        <a:t> </a:t>
                      </a:r>
                      <a:endParaRPr lang="es-ES" sz="1000" b="1" i="0" u="none" strike="noStrike">
                        <a:solidFill>
                          <a:srgbClr val="000000"/>
                        </a:solidFill>
                        <a:effectLst/>
                        <a:latin typeface="Calibri"/>
                      </a:endParaRPr>
                    </a:p>
                  </a:txBody>
                  <a:tcPr marL="8844" marR="8844" marT="8844" marB="0" anchor="b"/>
                </a:tc>
                <a:tc>
                  <a:txBody>
                    <a:bodyPr/>
                    <a:lstStyle/>
                    <a:p>
                      <a:pPr algn="r" fontAlgn="b"/>
                      <a:r>
                        <a:rPr lang="es-ES" sz="1000" u="none" strike="noStrike">
                          <a:effectLst/>
                        </a:rPr>
                        <a:t>64%</a:t>
                      </a:r>
                      <a:endParaRPr lang="es-ES" sz="1000" b="1" i="0" u="none" strike="noStrike">
                        <a:solidFill>
                          <a:srgbClr val="000000"/>
                        </a:solidFill>
                        <a:effectLst/>
                        <a:latin typeface="Calibri"/>
                      </a:endParaRPr>
                    </a:p>
                  </a:txBody>
                  <a:tcPr marL="8844" marR="8844" marT="8844" marB="0" anchor="b"/>
                </a:tc>
                <a:tc>
                  <a:txBody>
                    <a:bodyPr/>
                    <a:lstStyle/>
                    <a:p>
                      <a:pPr algn="r" fontAlgn="b"/>
                      <a:r>
                        <a:rPr lang="es-ES" sz="1000" u="none" strike="noStrike">
                          <a:effectLst/>
                        </a:rPr>
                        <a:t> </a:t>
                      </a:r>
                      <a:endParaRPr lang="es-ES" sz="1000" b="1" i="0" u="none" strike="noStrike">
                        <a:solidFill>
                          <a:srgbClr val="000000"/>
                        </a:solidFill>
                        <a:effectLst/>
                        <a:latin typeface="Calibri"/>
                      </a:endParaRPr>
                    </a:p>
                  </a:txBody>
                  <a:tcPr marL="8844" marR="8844" marT="8844" marB="0" anchor="b"/>
                </a:tc>
                <a:tc>
                  <a:txBody>
                    <a:bodyPr/>
                    <a:lstStyle/>
                    <a:p>
                      <a:pPr algn="r" fontAlgn="b"/>
                      <a:r>
                        <a:rPr lang="es-ES" sz="1000" u="none" strike="noStrike">
                          <a:effectLst/>
                        </a:rPr>
                        <a:t>62%</a:t>
                      </a:r>
                      <a:endParaRPr lang="es-ES" sz="1000" b="1" i="0" u="none" strike="noStrike">
                        <a:solidFill>
                          <a:srgbClr val="000000"/>
                        </a:solidFill>
                        <a:effectLst/>
                        <a:latin typeface="Calibri"/>
                      </a:endParaRPr>
                    </a:p>
                  </a:txBody>
                  <a:tcPr marL="8844" marR="8844" marT="8844" marB="0" anchor="b"/>
                </a:tc>
                <a:tc>
                  <a:txBody>
                    <a:bodyPr/>
                    <a:lstStyle/>
                    <a:p>
                      <a:pPr algn="r" fontAlgn="b"/>
                      <a:r>
                        <a:rPr lang="es-ES" sz="1000" u="none" strike="noStrike">
                          <a:effectLst/>
                        </a:rPr>
                        <a:t> </a:t>
                      </a:r>
                      <a:endParaRPr lang="es-ES" sz="1000" b="1" i="0" u="none" strike="noStrike">
                        <a:solidFill>
                          <a:srgbClr val="000000"/>
                        </a:solidFill>
                        <a:effectLst/>
                        <a:latin typeface="Calibri"/>
                      </a:endParaRPr>
                    </a:p>
                  </a:txBody>
                  <a:tcPr marL="8844" marR="8844" marT="8844" marB="0" anchor="b"/>
                </a:tc>
                <a:tc>
                  <a:txBody>
                    <a:bodyPr/>
                    <a:lstStyle/>
                    <a:p>
                      <a:pPr algn="r" fontAlgn="b"/>
                      <a:endParaRPr lang="es-ES" sz="1000" b="1" i="0" u="none" strike="noStrike">
                        <a:solidFill>
                          <a:srgbClr val="000000"/>
                        </a:solidFill>
                        <a:effectLst/>
                        <a:latin typeface="Calibri"/>
                      </a:endParaRPr>
                    </a:p>
                  </a:txBody>
                  <a:tcPr marL="8844" marR="8844" marT="8844" marB="0" anchor="b">
                    <a:solidFill>
                      <a:srgbClr val="FFFF00"/>
                    </a:solidFill>
                  </a:tcPr>
                </a:tc>
                <a:tc>
                  <a:txBody>
                    <a:bodyPr/>
                    <a:lstStyle/>
                    <a:p>
                      <a:pPr algn="l" fontAlgn="b"/>
                      <a:endParaRPr lang="es-ES" sz="1000" b="0" i="0" u="none" strike="noStrike" dirty="0">
                        <a:solidFill>
                          <a:srgbClr val="000000"/>
                        </a:solidFill>
                        <a:effectLst/>
                        <a:latin typeface="Calibri"/>
                      </a:endParaRPr>
                    </a:p>
                  </a:txBody>
                  <a:tcPr marL="8844" marR="8844" marT="8844" marB="0" anchor="b">
                    <a:solidFill>
                      <a:srgbClr val="FFFF00"/>
                    </a:solidFill>
                  </a:tcPr>
                </a:tc>
              </a:tr>
              <a:tr h="0">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r>
              <a:tr h="0">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a:solidFill>
                          <a:srgbClr val="000000"/>
                        </a:solidFill>
                        <a:effectLst/>
                        <a:latin typeface="Calibri"/>
                      </a:endParaRPr>
                    </a:p>
                  </a:txBody>
                  <a:tcPr marL="8844" marR="8844" marT="8844" marB="0" anchor="b"/>
                </a:tc>
                <a:tc>
                  <a:txBody>
                    <a:bodyPr/>
                    <a:lstStyle/>
                    <a:p>
                      <a:pPr algn="l" fontAlgn="b"/>
                      <a:endParaRPr lang="es-ES" sz="1000" b="0" i="0" u="none" strike="noStrike" dirty="0">
                        <a:solidFill>
                          <a:srgbClr val="000000"/>
                        </a:solidFill>
                        <a:effectLst/>
                        <a:latin typeface="Calibri"/>
                      </a:endParaRPr>
                    </a:p>
                  </a:txBody>
                  <a:tcPr marL="8844" marR="8844" marT="8844" marB="0" anchor="b"/>
                </a:tc>
              </a:tr>
            </a:tbl>
          </a:graphicData>
        </a:graphic>
      </p:graphicFrame>
    </p:spTree>
    <p:extLst>
      <p:ext uri="{BB962C8B-B14F-4D97-AF65-F5344CB8AC3E}">
        <p14:creationId xmlns:p14="http://schemas.microsoft.com/office/powerpoint/2010/main" val="3914673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13</a:t>
            </a:fld>
            <a:endParaRPr lang="es-ES"/>
          </a:p>
        </p:txBody>
      </p:sp>
    </p:spTree>
    <p:extLst>
      <p:ext uri="{BB962C8B-B14F-4D97-AF65-F5344CB8AC3E}">
        <p14:creationId xmlns:p14="http://schemas.microsoft.com/office/powerpoint/2010/main" val="3199205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79452" y="4714122"/>
            <a:ext cx="5599705" cy="4641685"/>
          </a:xfrm>
        </p:spPr>
        <p:txBody>
          <a:bodyPr/>
          <a:lstStyle/>
          <a:p>
            <a:r>
              <a:rPr lang="es-ES" sz="1400" dirty="0" smtClean="0"/>
              <a:t>En </a:t>
            </a:r>
            <a:r>
              <a:rPr lang="es-ES" sz="1400" dirty="0"/>
              <a:t>las convocatorias estatales de ayudas a la I+D+i está cambiado el patrón observado hasta  2012, según el cual en el conjunto de solicitantes mujeres la ratio entre el número de ayudas concedidas sobre las solicitadas (tasa de éxito) era sistemáticamente inferior a la de los hombres, ya fueran convocatorias de recursos humanos o de proyectos.  A</a:t>
            </a:r>
            <a:r>
              <a:rPr lang="es-ES" sz="1400" dirty="0" smtClean="0"/>
              <a:t> </a:t>
            </a:r>
            <a:r>
              <a:rPr lang="es-ES" sz="1400" dirty="0"/>
              <a:t>partir de 2013, ya en el marco del plan estatal vigente, las </a:t>
            </a:r>
            <a:r>
              <a:rPr lang="es-ES" sz="1400" b="1" dirty="0"/>
              <a:t>tasas de éxito </a:t>
            </a:r>
            <a:r>
              <a:rPr lang="es-ES" sz="1400" dirty="0"/>
              <a:t>en el conjunto de ayudas de </a:t>
            </a:r>
            <a:r>
              <a:rPr lang="es-ES" sz="1400" b="1" dirty="0"/>
              <a:t>recursos humanos </a:t>
            </a:r>
            <a:r>
              <a:rPr lang="es-ES" sz="1400" dirty="0"/>
              <a:t>son iguales para mujeres y hombres, o con diferencias por lo general menores y no siempre  a favor de los hombres</a:t>
            </a:r>
            <a:r>
              <a:rPr lang="es-ES" sz="1400" dirty="0" smtClean="0"/>
              <a:t>.  Las mujeres las </a:t>
            </a:r>
            <a:r>
              <a:rPr lang="es-ES" sz="1400" b="1" dirty="0" smtClean="0"/>
              <a:t>solicitan</a:t>
            </a:r>
            <a:r>
              <a:rPr lang="es-ES" sz="1400" dirty="0" smtClean="0"/>
              <a:t> algo más que los hombres , y al estar ya  las tasas de éxito muy igualadas , las mujeres superan  ligeramente a los hombres. en el nº de  ayudas concedidas </a:t>
            </a:r>
          </a:p>
          <a:p>
            <a:endParaRPr lang="es-ES" sz="700" dirty="0"/>
          </a:p>
          <a:p>
            <a:r>
              <a:rPr lang="es-ES" sz="1400" dirty="0" smtClean="0"/>
              <a:t>No obstante el informe muestra que hay algunas </a:t>
            </a:r>
            <a:r>
              <a:rPr lang="es-ES" sz="1400" b="1" dirty="0" smtClean="0"/>
              <a:t>diferencias según la modalidad </a:t>
            </a:r>
            <a:r>
              <a:rPr lang="es-ES" sz="1400" dirty="0" smtClean="0"/>
              <a:t>(</a:t>
            </a:r>
            <a:r>
              <a:rPr lang="es-ES" sz="1400" dirty="0" err="1" smtClean="0"/>
              <a:t>p.e</a:t>
            </a:r>
            <a:r>
              <a:rPr lang="es-ES" sz="1400" dirty="0" smtClean="0"/>
              <a:t>. </a:t>
            </a:r>
            <a:r>
              <a:rPr lang="es-ES" sz="1400" dirty="0"/>
              <a:t>ellas solicitan más que ellos las de Formación y Movilidad, mientras que en las de Incorporación el patrón es a la </a:t>
            </a:r>
            <a:r>
              <a:rPr lang="es-ES" sz="1400" dirty="0" smtClean="0"/>
              <a:t>inversa)  </a:t>
            </a:r>
            <a:r>
              <a:rPr lang="es-ES" sz="1400" b="1" dirty="0" smtClean="0"/>
              <a:t>y según el área científico-tecnológica  </a:t>
            </a:r>
            <a:r>
              <a:rPr lang="es-ES" sz="1400" dirty="0" smtClean="0"/>
              <a:t>(</a:t>
            </a:r>
            <a:r>
              <a:rPr lang="es-ES" sz="1400" dirty="0" err="1" smtClean="0"/>
              <a:t>p.e</a:t>
            </a:r>
            <a:r>
              <a:rPr lang="es-ES" sz="1400" dirty="0" smtClean="0"/>
              <a:t>. </a:t>
            </a:r>
            <a:r>
              <a:rPr lang="es-ES" sz="1400" dirty="0"/>
              <a:t>solo hubo infra-representación de mujeres en las solicitadas y concedidas de Ingeniería y Tecnología en 2014, y sobre-representación de mujeres en las solicitadas y concedidas de Ciencias Médicas y de la Salud en el periodo 2012 a </a:t>
            </a:r>
            <a:r>
              <a:rPr lang="es-ES" sz="1400" dirty="0" smtClean="0"/>
              <a:t>2014).</a:t>
            </a:r>
            <a:endParaRPr lang="es-ES" sz="1400" dirty="0"/>
          </a:p>
          <a:p>
            <a:endParaRPr lang="es-ES" sz="300" dirty="0" smtClean="0"/>
          </a:p>
          <a:p>
            <a:r>
              <a:rPr lang="es-ES" dirty="0" smtClean="0"/>
              <a:t>Notas del gráfico: Notas: (1) Los datos de 2012 están enmarcados en el “Plan Nacional de Investigación Científica, Desarrollo e Innovación Tecnológica 2008-2011”. Los datos de 2013 corresponden al “Plan Estatal de Investigación Científica y Técnica y de Innovación 2013-2016”, excepto la actuación Salvador Madariaga, correspondiente al “Plan Nacional de Investigación Científica, Desarrollo e Innovación Tecnológica 2008-2011”. Los datos de 2014 corresponden al “Plan Estatal de Investigación Científica y Técnica y de Innovación 2013-2016”. Las actuaciones incluidas se encuentran en la Tabla 3 del Anexo. </a:t>
            </a:r>
            <a:endParaRPr lang="es-ES" dirty="0"/>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14</a:t>
            </a:fld>
            <a:endParaRPr lang="es-ES"/>
          </a:p>
        </p:txBody>
      </p:sp>
    </p:spTree>
    <p:extLst>
      <p:ext uri="{BB962C8B-B14F-4D97-AF65-F5344CB8AC3E}">
        <p14:creationId xmlns:p14="http://schemas.microsoft.com/office/powerpoint/2010/main" val="3744835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400" dirty="0" smtClean="0"/>
              <a:t>Las </a:t>
            </a:r>
            <a:r>
              <a:rPr lang="es-ES" sz="1400" b="1" i="1" dirty="0"/>
              <a:t>ayudas a proyectos</a:t>
            </a:r>
            <a:r>
              <a:rPr lang="es-ES" sz="1400" b="1" dirty="0"/>
              <a:t>, </a:t>
            </a:r>
            <a:r>
              <a:rPr lang="es-ES" sz="1400" dirty="0"/>
              <a:t>en cambio, tienden a </a:t>
            </a:r>
            <a:r>
              <a:rPr lang="es-ES" sz="1400" b="1" dirty="0"/>
              <a:t>solicitarlas </a:t>
            </a:r>
            <a:r>
              <a:rPr lang="es-ES" sz="1400" dirty="0"/>
              <a:t>menos mujeres que </a:t>
            </a:r>
            <a:r>
              <a:rPr lang="es-ES" sz="1400" dirty="0" smtClean="0"/>
              <a:t>hombres (con </a:t>
            </a:r>
            <a:r>
              <a:rPr lang="es-ES" sz="1400" dirty="0"/>
              <a:t>la única excepción del área de Ciencias Médicas y de la </a:t>
            </a:r>
            <a:r>
              <a:rPr lang="es-ES" sz="1400" dirty="0" smtClean="0"/>
              <a:t>Salud), </a:t>
            </a:r>
            <a:r>
              <a:rPr lang="es-ES" sz="1400" dirty="0"/>
              <a:t>pero </a:t>
            </a:r>
            <a:r>
              <a:rPr lang="es-ES" sz="1400" dirty="0" smtClean="0"/>
              <a:t>la </a:t>
            </a:r>
            <a:r>
              <a:rPr lang="es-ES" sz="1400" dirty="0"/>
              <a:t>proporción de propuestas presentadas por mujeres se ha  incrementado desde 2013 en todas las áreas científico-tecnológicas, de tal forma que </a:t>
            </a:r>
            <a:r>
              <a:rPr lang="es-ES" sz="1400" dirty="0" smtClean="0"/>
              <a:t> en 2014 ya </a:t>
            </a:r>
            <a:r>
              <a:rPr lang="es-ES" sz="1400" dirty="0"/>
              <a:t>se ha alcanzado el equilibrio de género en el conjunto de ayudas solicitadas y en el de concedidas. Solo Ciencias Naturales e Ingeniería y Tecnología muestran infra-representación de Investigadoras Principales en ayudas de proyectos solicitadas y concedidas para la convocatoria de 2014.</a:t>
            </a:r>
          </a:p>
          <a:p>
            <a:endParaRPr lang="es-ES" sz="1000" dirty="0"/>
          </a:p>
          <a:p>
            <a:r>
              <a:rPr lang="es-ES" sz="1400" dirty="0" smtClean="0"/>
              <a:t>Y aunque en </a:t>
            </a:r>
            <a:r>
              <a:rPr lang="es-ES" sz="1400" dirty="0"/>
              <a:t>las convocatorias de proyectos todavía las mujeres suelen tener menores </a:t>
            </a:r>
            <a:r>
              <a:rPr lang="es-ES" sz="1400" b="1" dirty="0"/>
              <a:t>tasas de éxito </a:t>
            </a:r>
            <a:r>
              <a:rPr lang="es-ES" sz="1400" dirty="0"/>
              <a:t>que los hombres, </a:t>
            </a:r>
            <a:r>
              <a:rPr lang="es-ES" sz="1400" dirty="0" smtClean="0"/>
              <a:t>las </a:t>
            </a:r>
            <a:r>
              <a:rPr lang="es-ES" sz="1400" dirty="0"/>
              <a:t>brechas de género tienden a ser menores </a:t>
            </a:r>
            <a:r>
              <a:rPr lang="es-ES" sz="1400" dirty="0" smtClean="0"/>
              <a:t> (han pasado de  los 7 puntos de diferencia porcentual en el periodo acumulado 2009-2012 , a  5 puntos en 20012- 2013, y a 3 puntos en 2014). Además, </a:t>
            </a:r>
            <a:r>
              <a:rPr lang="es-ES" sz="1400" dirty="0"/>
              <a:t>en algunas áreas el patrón se ha invertido, como es el caso de Ciencias Agrarias y de Ciencias Médicas y de la Salud en 2014, donde las tasas de éxito de las mujeres son </a:t>
            </a:r>
            <a:r>
              <a:rPr lang="es-ES" sz="1400" dirty="0" smtClean="0"/>
              <a:t>ya algo </a:t>
            </a:r>
            <a:r>
              <a:rPr lang="es-ES" sz="1400" dirty="0"/>
              <a:t>mayores que las de los hombres.</a:t>
            </a:r>
          </a:p>
          <a:p>
            <a:endParaRPr lang="es-ES" dirty="0"/>
          </a:p>
          <a:p>
            <a:r>
              <a:rPr lang="es-ES" dirty="0" smtClean="0"/>
              <a:t>Notas </a:t>
            </a:r>
            <a:r>
              <a:rPr lang="es-ES" dirty="0"/>
              <a:t>del gráfico</a:t>
            </a:r>
            <a:r>
              <a:rPr lang="es-ES" dirty="0" smtClean="0"/>
              <a:t>: </a:t>
            </a:r>
            <a:r>
              <a:rPr lang="es-ES" dirty="0"/>
              <a:t>(1) Los datos de 2012 están enmarcados en el “Plan Nacional de Investigación Científica, Desarrollo e Innovación Tecnológica 2008-2011”. Los datos de 2013 y 2014 corresponden al “Plan Estatal de Investigación Científica y Técnica y de Innovación 2013-2016”. Las actuaciones incluidas se encuentran en la Tabla 4 del Anexo. </a:t>
            </a:r>
            <a:r>
              <a:rPr lang="es-ES" dirty="0" smtClean="0"/>
              <a:t> (</a:t>
            </a:r>
            <a:r>
              <a:rPr lang="es-ES" dirty="0"/>
              <a:t>2) Distribución de ayudas calculada como porcentaje de cada sexo sobre el total </a:t>
            </a:r>
          </a:p>
          <a:p>
            <a:endParaRPr lang="es-ES" dirty="0"/>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15</a:t>
            </a:fld>
            <a:endParaRPr lang="es-ES"/>
          </a:p>
        </p:txBody>
      </p:sp>
    </p:spTree>
    <p:extLst>
      <p:ext uri="{BB962C8B-B14F-4D97-AF65-F5344CB8AC3E}">
        <p14:creationId xmlns:p14="http://schemas.microsoft.com/office/powerpoint/2010/main" val="541571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r>
              <a:rPr lang="es-ES" sz="1400" dirty="0"/>
              <a:t>En la financiación de H2020 para proyectos específicos de Igualdad de Género en Investigación e Innovación, España es el tercer país en porcentaje de retorno de la convocatoria 2015 (con un 13,8% del presupuesto adjudicado). </a:t>
            </a:r>
          </a:p>
          <a:p>
            <a:endParaRPr lang="es-ES" sz="1400" dirty="0" smtClean="0"/>
          </a:p>
          <a:p>
            <a:r>
              <a:rPr lang="es-ES" sz="1400" dirty="0" smtClean="0"/>
              <a:t>Y el dato </a:t>
            </a:r>
            <a:r>
              <a:rPr lang="es-ES" sz="1400" dirty="0"/>
              <a:t>recién conocido de  la convocatoria 2016 para estos proyectos, </a:t>
            </a:r>
            <a:r>
              <a:rPr lang="es-ES" sz="1400" dirty="0" smtClean="0"/>
              <a:t>revela </a:t>
            </a:r>
            <a:r>
              <a:rPr lang="es-ES" sz="1400" dirty="0"/>
              <a:t>que España ha pasado a ser el primer país en retorno con un 15%.</a:t>
            </a:r>
          </a:p>
          <a:p>
            <a:endParaRPr lang="es-ES" dirty="0"/>
          </a:p>
          <a:p>
            <a:endParaRPr lang="es-ES" dirty="0" smtClean="0"/>
          </a:p>
          <a:p>
            <a:endParaRPr lang="es-ES" dirty="0"/>
          </a:p>
          <a:p>
            <a:endParaRPr lang="es-ES" dirty="0"/>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16</a:t>
            </a:fld>
            <a:endParaRPr lang="es-ES"/>
          </a:p>
        </p:txBody>
      </p:sp>
    </p:spTree>
    <p:extLst>
      <p:ext uri="{BB962C8B-B14F-4D97-AF65-F5344CB8AC3E}">
        <p14:creationId xmlns:p14="http://schemas.microsoft.com/office/powerpoint/2010/main" val="3852643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17</a:t>
            </a:fld>
            <a:endParaRPr lang="es-ES"/>
          </a:p>
        </p:txBody>
      </p:sp>
    </p:spTree>
    <p:extLst>
      <p:ext uri="{BB962C8B-B14F-4D97-AF65-F5344CB8AC3E}">
        <p14:creationId xmlns:p14="http://schemas.microsoft.com/office/powerpoint/2010/main" val="855391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79452" y="4714122"/>
            <a:ext cx="5671713" cy="4468099"/>
          </a:xfrm>
        </p:spPr>
        <p:txBody>
          <a:bodyPr/>
          <a:lstStyle/>
          <a:p>
            <a:r>
              <a:rPr lang="es-ES" dirty="0" smtClean="0"/>
              <a:t>Los </a:t>
            </a:r>
            <a:r>
              <a:rPr lang="es-ES" dirty="0"/>
              <a:t>datos recogidos en el informe son estratégicos para analizar la evolución de la situación de las mujeres investigadoras, estimar el impacto de las políticas y orientar los objetivos y acciones para la igualdad de género en el ámbito de la </a:t>
            </a:r>
            <a:r>
              <a:rPr lang="es-ES" dirty="0" smtClean="0"/>
              <a:t>investigación</a:t>
            </a:r>
          </a:p>
          <a:p>
            <a:r>
              <a:rPr lang="es-ES" dirty="0" smtClean="0"/>
              <a:t>2015 fue </a:t>
            </a:r>
            <a:r>
              <a:rPr lang="es-ES" dirty="0"/>
              <a:t>un año clave en el contexto de la Unión Europea para el avance de las políticas de igualdad de género en la I+D+i, más allá de las medidas ya introducidas en el vigente programa marco de investigación e innovación, Horizonte </a:t>
            </a:r>
            <a:r>
              <a:rPr lang="es-ES" dirty="0" smtClean="0"/>
              <a:t>2020.Epecialmente, </a:t>
            </a:r>
            <a:r>
              <a:rPr lang="es-ES" dirty="0"/>
              <a:t>porque 2015 es el año de la Hoja de Ruta del ERA (2015-2020) que en su prioridad 4, </a:t>
            </a:r>
            <a:r>
              <a:rPr lang="es-ES" i="1" dirty="0"/>
              <a:t>“Igualdad de Género y Transversalidad de Género en la Investigación”</a:t>
            </a:r>
            <a:r>
              <a:rPr lang="es-ES" dirty="0"/>
              <a:t>,</a:t>
            </a:r>
            <a:r>
              <a:rPr lang="es-ES" i="1" dirty="0"/>
              <a:t> </a:t>
            </a:r>
            <a:r>
              <a:rPr lang="es-ES" dirty="0"/>
              <a:t>establece que la línea principal de actuación debe ser </a:t>
            </a:r>
            <a:r>
              <a:rPr lang="es-ES" i="1" dirty="0"/>
              <a:t>traducir la legislación nacional en materia de igualdad a actuación efectiva con objeto de corregir los desequilibrios de género en las instituciones y organismos de toma de decisiones en el ámbito de la investigación y de integrar mejor la dimensión de género en las políticas, programas y proyectos de I+D</a:t>
            </a:r>
            <a:r>
              <a:rPr lang="es-ES" dirty="0"/>
              <a:t>.</a:t>
            </a:r>
          </a:p>
          <a:p>
            <a:r>
              <a:rPr lang="es-ES" dirty="0" smtClean="0"/>
              <a:t>Asimismo, las </a:t>
            </a:r>
            <a:r>
              <a:rPr lang="es-ES" dirty="0"/>
              <a:t>Conclusiones del Consejo de la UE sobre promoción de la igualdad de género en el ERA, adoptadas el 1 de diciembre de 2015, animan a los Estados Miembro y a la Comisión Europea a establecer objetivos ambiciosos en materia de igualdad de género y a adoptar medidas adecuadas y concretas en sus planes de actuación y estrategias para mediados de 2016. Entre estas, </a:t>
            </a:r>
            <a:r>
              <a:rPr lang="es-ES_tradnl" dirty="0"/>
              <a:t>el Consejo </a:t>
            </a:r>
            <a:r>
              <a:rPr lang="es-ES" dirty="0"/>
              <a:t>invita a los Estados Miembro y a las entidades que financian la investigación a ofrecer incentivos </a:t>
            </a:r>
            <a:r>
              <a:rPr lang="es-ES" dirty="0" smtClean="0"/>
              <a:t>a </a:t>
            </a:r>
            <a:r>
              <a:rPr lang="es-ES" dirty="0"/>
              <a:t>los centros de investigación, incluidas las universidades</a:t>
            </a:r>
            <a:r>
              <a:rPr lang="es-ES" dirty="0" smtClean="0"/>
              <a:t>,..</a:t>
            </a:r>
            <a:endParaRPr lang="es-ES" dirty="0"/>
          </a:p>
          <a:p>
            <a:r>
              <a:rPr lang="es-ES" dirty="0" smtClean="0"/>
              <a:t>La </a:t>
            </a:r>
            <a:r>
              <a:rPr lang="es-ES" dirty="0"/>
              <a:t>Hoja de Ruta del ERA en España 2016-2020 también tiene una parte dedicada a la prioridad de igualdad de género, con medidas específicas agrupadas en torno a dos objetivos generales: 1) revisión y adecuación de procedimientos y criterios utilizados en las convocatorias públicas de ayudas a la I+D+i; 2) elaboración de directrices, el fomento de buenas prácticas y la formación. Entre las medidas de este segundo objetivo está la mejora de los sistemas de seguimiento, medición, indicadores y rendición de cuentas sobre actuaciones y resultados de igualdad de género en centros de investigación y agencias de financiación y otros agentes del Sistema Español de I+D+i</a:t>
            </a:r>
            <a:r>
              <a:rPr lang="es-ES" dirty="0" smtClean="0"/>
              <a:t>., para lo que esperamos que esta nueva edición de Científicas en Cifras contribuya a la estandarización de indicadores.</a:t>
            </a:r>
            <a:endParaRPr lang="es-ES" dirty="0"/>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18</a:t>
            </a:fld>
            <a:endParaRPr lang="es-ES"/>
          </a:p>
        </p:txBody>
      </p:sp>
    </p:spTree>
    <p:extLst>
      <p:ext uri="{BB962C8B-B14F-4D97-AF65-F5344CB8AC3E}">
        <p14:creationId xmlns:p14="http://schemas.microsoft.com/office/powerpoint/2010/main" val="3260997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19</a:t>
            </a:fld>
            <a:endParaRPr lang="es-ES"/>
          </a:p>
        </p:txBody>
      </p:sp>
    </p:spTree>
    <p:extLst>
      <p:ext uri="{BB962C8B-B14F-4D97-AF65-F5344CB8AC3E}">
        <p14:creationId xmlns:p14="http://schemas.microsoft.com/office/powerpoint/2010/main" val="348318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2</a:t>
            </a:fld>
            <a:endParaRPr lang="es-ES"/>
          </a:p>
        </p:txBody>
      </p:sp>
    </p:spTree>
    <p:extLst>
      <p:ext uri="{BB962C8B-B14F-4D97-AF65-F5344CB8AC3E}">
        <p14:creationId xmlns:p14="http://schemas.microsoft.com/office/powerpoint/2010/main" val="287761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3</a:t>
            </a:fld>
            <a:endParaRPr lang="es-ES"/>
          </a:p>
        </p:txBody>
      </p:sp>
    </p:spTree>
    <p:extLst>
      <p:ext uri="{BB962C8B-B14F-4D97-AF65-F5344CB8AC3E}">
        <p14:creationId xmlns:p14="http://schemas.microsoft.com/office/powerpoint/2010/main" val="21687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400" dirty="0" smtClean="0"/>
              <a:t>Los datos del informe indican que la proporción de mujeres en el conjunto del personal investigador en España (39%) y en la UE (33%) se mantiene estable desde 2009. </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sz="14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s-ES" sz="1400" dirty="0" smtClean="0"/>
              <a:t>En ambos contextos ya se ha superado el listón del 40% de presencia de investigadoras en universidades y en las administraciones públicas, más en España que en la UE,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sz="1400" dirty="0"/>
          </a:p>
          <a:p>
            <a:pPr marL="0" marR="0" indent="0" algn="l" defTabSz="914400" rtl="0" eaLnBrk="1" fontAlgn="base" latinLnBrk="0" hangingPunct="1">
              <a:lnSpc>
                <a:spcPct val="100000"/>
              </a:lnSpc>
              <a:spcBef>
                <a:spcPct val="30000"/>
              </a:spcBef>
              <a:spcAft>
                <a:spcPct val="0"/>
              </a:spcAft>
              <a:buClrTx/>
              <a:buSzTx/>
              <a:buFontTx/>
              <a:buNone/>
              <a:tabLst/>
              <a:defRPr/>
            </a:pPr>
            <a:r>
              <a:rPr lang="es-ES" sz="1400" dirty="0" smtClean="0"/>
              <a:t>pero continúa siendo muy baja la proporción de mujeres entre el personal investigador del sector  empresarial, con mejores cifras en España (31%) que en la UE (20%).</a:t>
            </a:r>
          </a:p>
          <a:p>
            <a:endParaRPr lang="es-ES" dirty="0" smtClean="0"/>
          </a:p>
          <a:p>
            <a:endParaRPr lang="es-ES" dirty="0" smtClean="0"/>
          </a:p>
          <a:p>
            <a:endParaRPr lang="es-ES" dirty="0"/>
          </a:p>
          <a:p>
            <a:endParaRPr lang="es-ES" dirty="0"/>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4</a:t>
            </a:fld>
            <a:endParaRPr lang="es-ES"/>
          </a:p>
        </p:txBody>
      </p:sp>
    </p:spTree>
    <p:extLst>
      <p:ext uri="{BB962C8B-B14F-4D97-AF65-F5344CB8AC3E}">
        <p14:creationId xmlns:p14="http://schemas.microsoft.com/office/powerpoint/2010/main" val="719774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400" dirty="0" smtClean="0"/>
              <a:t>Los datos de </a:t>
            </a:r>
            <a:r>
              <a:rPr lang="es-ES" sz="1400" i="1" dirty="0" smtClean="0"/>
              <a:t>Comunidades Autónomas</a:t>
            </a:r>
            <a:r>
              <a:rPr lang="es-ES" sz="1400" dirty="0" smtClean="0"/>
              <a:t>  muestran que  todas tienen una proporción de investigadoras  por encima de la media UE. </a:t>
            </a:r>
          </a:p>
          <a:p>
            <a:endParaRPr lang="es-ES" sz="1400" dirty="0"/>
          </a:p>
          <a:p>
            <a:r>
              <a:rPr lang="es-ES" sz="1400" dirty="0" smtClean="0"/>
              <a:t>Algunas  </a:t>
            </a:r>
            <a:r>
              <a:rPr lang="es-ES" sz="1400" dirty="0"/>
              <a:t>ya han </a:t>
            </a:r>
            <a:r>
              <a:rPr lang="es-ES" sz="1400" dirty="0" smtClean="0"/>
              <a:t>alcanzado o superado el </a:t>
            </a:r>
            <a:r>
              <a:rPr lang="es-ES" sz="1400" dirty="0"/>
              <a:t>equilibrio de género en el conjunto de su personal investigador en 2014, </a:t>
            </a:r>
            <a:r>
              <a:rPr lang="es-ES" sz="1400" dirty="0" smtClean="0"/>
              <a:t> y otras están cercas de alcanzarlo. Destacan especialmente por  encima de la media estatal Baleares y  La Rioja.</a:t>
            </a:r>
          </a:p>
          <a:p>
            <a:endParaRPr lang="es-ES" sz="1400" dirty="0" smtClean="0"/>
          </a:p>
          <a:p>
            <a:r>
              <a:rPr lang="es-ES" sz="1400" dirty="0" smtClean="0"/>
              <a:t>En el </a:t>
            </a:r>
            <a:r>
              <a:rPr lang="es-ES" sz="1400" dirty="0"/>
              <a:t>análisis por sectores </a:t>
            </a:r>
            <a:r>
              <a:rPr lang="es-ES" sz="1400" dirty="0" smtClean="0"/>
              <a:t>el informe muestra </a:t>
            </a:r>
            <a:r>
              <a:rPr lang="es-ES" sz="1400" dirty="0"/>
              <a:t>otras diversidades interterritoriales. </a:t>
            </a:r>
            <a:r>
              <a:rPr lang="es-ES" sz="1400" dirty="0" smtClean="0"/>
              <a:t>Por ejemplo: </a:t>
            </a:r>
          </a:p>
          <a:p>
            <a:endParaRPr lang="es-ES" sz="1400" dirty="0" smtClean="0"/>
          </a:p>
          <a:p>
            <a:r>
              <a:rPr lang="es-ES" sz="1400" dirty="0" smtClean="0"/>
              <a:t>En el </a:t>
            </a:r>
            <a:r>
              <a:rPr lang="es-ES" sz="1400" dirty="0"/>
              <a:t>sector de Administración Pública, La Rioja </a:t>
            </a:r>
            <a:r>
              <a:rPr lang="es-ES" sz="1400" dirty="0" smtClean="0"/>
              <a:t> es  la que tiene </a:t>
            </a:r>
            <a:r>
              <a:rPr lang="es-ES" sz="1400" dirty="0"/>
              <a:t>mayor proporción de investigadoras</a:t>
            </a:r>
            <a:r>
              <a:rPr lang="es-ES" sz="1400" dirty="0" smtClean="0"/>
              <a:t>,.</a:t>
            </a:r>
          </a:p>
          <a:p>
            <a:endParaRPr lang="es-ES" sz="1400" dirty="0" smtClean="0"/>
          </a:p>
          <a:p>
            <a:r>
              <a:rPr lang="es-ES" sz="1400" dirty="0" smtClean="0"/>
              <a:t>Pero en </a:t>
            </a:r>
            <a:r>
              <a:rPr lang="es-ES" sz="1400" dirty="0"/>
              <a:t>universidades </a:t>
            </a:r>
            <a:r>
              <a:rPr lang="es-ES" sz="1400" dirty="0" smtClean="0"/>
              <a:t>destaca el País Vasco. </a:t>
            </a:r>
          </a:p>
          <a:p>
            <a:endParaRPr lang="es-ES" sz="1400" dirty="0"/>
          </a:p>
          <a:p>
            <a:r>
              <a:rPr lang="es-ES" sz="1400" dirty="0" smtClean="0"/>
              <a:t>En el </a:t>
            </a:r>
            <a:r>
              <a:rPr lang="es-ES" sz="1400" dirty="0"/>
              <a:t>sector empresarial, ninguna ha alcanzado el equilibrio de </a:t>
            </a:r>
            <a:r>
              <a:rPr lang="es-ES" sz="1400" dirty="0" smtClean="0"/>
              <a:t>género, aunque destaca de nuevo La Rioja.</a:t>
            </a:r>
            <a:endParaRPr lang="es-ES" sz="1400" dirty="0"/>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5</a:t>
            </a:fld>
            <a:endParaRPr lang="es-ES"/>
          </a:p>
        </p:txBody>
      </p:sp>
    </p:spTree>
    <p:extLst>
      <p:ext uri="{BB962C8B-B14F-4D97-AF65-F5344CB8AC3E}">
        <p14:creationId xmlns:p14="http://schemas.microsoft.com/office/powerpoint/2010/main" val="346955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6</a:t>
            </a:fld>
            <a:endParaRPr lang="es-ES"/>
          </a:p>
        </p:txBody>
      </p:sp>
    </p:spTree>
    <p:extLst>
      <p:ext uri="{BB962C8B-B14F-4D97-AF65-F5344CB8AC3E}">
        <p14:creationId xmlns:p14="http://schemas.microsoft.com/office/powerpoint/2010/main" val="1469984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230485" y="4714122"/>
            <a:ext cx="6408712" cy="4929717"/>
          </a:xfrm>
        </p:spPr>
        <p:txBody>
          <a:bodyPr/>
          <a:lstStyle/>
          <a:p>
            <a:r>
              <a:rPr lang="es-ES" sz="1400" dirty="0"/>
              <a:t>Sobre la carrera </a:t>
            </a:r>
            <a:r>
              <a:rPr lang="es-ES" sz="1400" dirty="0" smtClean="0"/>
              <a:t>investigadora académica, </a:t>
            </a:r>
            <a:r>
              <a:rPr lang="es-ES" sz="1400" dirty="0"/>
              <a:t>la representación de las mujeres en la categoría de mayor rango continúa siendo baja, con solo un 21% de mujeres en el total del profesorado catedrático en la universidad pública </a:t>
            </a:r>
            <a:r>
              <a:rPr lang="es-ES" sz="1400" dirty="0" smtClean="0"/>
              <a:t>española, por lo  </a:t>
            </a:r>
            <a:r>
              <a:rPr lang="es-ES" sz="1400" dirty="0"/>
              <a:t>que </a:t>
            </a:r>
            <a:r>
              <a:rPr lang="es-ES" sz="1400" dirty="0" smtClean="0"/>
              <a:t>alcanzamos  </a:t>
            </a:r>
            <a:r>
              <a:rPr lang="es-ES" sz="1400" dirty="0"/>
              <a:t>ya la media de la UE para la categoría homóloga de Grado A. Se destaca que esta proporción es mayor </a:t>
            </a:r>
            <a:r>
              <a:rPr lang="es-ES" sz="1400" dirty="0" smtClean="0"/>
              <a:t>en las universidades </a:t>
            </a:r>
            <a:r>
              <a:rPr lang="es-ES" sz="1400" dirty="0"/>
              <a:t>privadas (43</a:t>
            </a:r>
            <a:r>
              <a:rPr lang="es-ES" sz="1400" dirty="0" smtClean="0"/>
              <a:t>%), donde  </a:t>
            </a:r>
            <a:r>
              <a:rPr lang="es-ES" sz="1400" dirty="0"/>
              <a:t>ya se ha  </a:t>
            </a:r>
            <a:r>
              <a:rPr lang="es-ES" sz="1400" dirty="0" smtClean="0"/>
              <a:t>logrado </a:t>
            </a:r>
            <a:r>
              <a:rPr lang="es-ES" sz="1400" dirty="0"/>
              <a:t>el equilibrio de género en la categoría de máximo </a:t>
            </a:r>
            <a:r>
              <a:rPr lang="es-ES" sz="1400" dirty="0" smtClean="0"/>
              <a:t>rango, </a:t>
            </a:r>
            <a:r>
              <a:rPr lang="es-ES" sz="1400" dirty="0"/>
              <a:t>que en su caso es el profesorado </a:t>
            </a:r>
            <a:r>
              <a:rPr lang="es-ES" sz="1400" dirty="0" smtClean="0"/>
              <a:t>director/ordinario/catedrático</a:t>
            </a:r>
            <a:r>
              <a:rPr lang="es-ES" sz="1400" dirty="0"/>
              <a:t>.</a:t>
            </a:r>
            <a:endParaRPr lang="es-ES" sz="1400" dirty="0" smtClean="0"/>
          </a:p>
          <a:p>
            <a:endParaRPr lang="es-ES" sz="400" dirty="0"/>
          </a:p>
          <a:p>
            <a:r>
              <a:rPr lang="es-ES" sz="1400" dirty="0" smtClean="0"/>
              <a:t>La segregación vertical  se sigue observando en ambos tipos de  universidades  puesto que las  mujeres están más representadas como alumnas  que en los tramos finales de la carrera  investigadora , pero la  buena noticia de las públicas  es que la etapa </a:t>
            </a:r>
            <a:r>
              <a:rPr lang="es-ES" sz="1400" dirty="0"/>
              <a:t>en la que la proporción de mujeres </a:t>
            </a:r>
            <a:r>
              <a:rPr lang="es-ES" sz="1400" dirty="0" smtClean="0"/>
              <a:t>comienza </a:t>
            </a:r>
            <a:r>
              <a:rPr lang="es-ES" sz="1400" dirty="0"/>
              <a:t>a ser menor que la de </a:t>
            </a:r>
            <a:r>
              <a:rPr lang="es-ES" sz="1400" dirty="0" smtClean="0"/>
              <a:t>hombres </a:t>
            </a:r>
            <a:r>
              <a:rPr lang="es-ES" sz="1400" dirty="0"/>
              <a:t>ya no es el doctorado sino el Grado </a:t>
            </a:r>
            <a:r>
              <a:rPr lang="es-ES" sz="1400" dirty="0" smtClean="0"/>
              <a:t>B, donde  además ya </a:t>
            </a:r>
            <a:r>
              <a:rPr lang="es-ES" sz="1400" dirty="0"/>
              <a:t>se ha </a:t>
            </a:r>
            <a:r>
              <a:rPr lang="es-ES" sz="1400" dirty="0" smtClean="0"/>
              <a:t>alcanzado </a:t>
            </a:r>
            <a:r>
              <a:rPr lang="es-ES" sz="1400" dirty="0"/>
              <a:t>el equilibrio de género con un 42% de mujeres </a:t>
            </a:r>
            <a:r>
              <a:rPr lang="es-ES" sz="1400" dirty="0" smtClean="0"/>
              <a:t>.</a:t>
            </a:r>
            <a:endParaRPr lang="es-ES" sz="1400" dirty="0"/>
          </a:p>
          <a:p>
            <a:endParaRPr lang="es-ES" sz="600" dirty="0" smtClean="0"/>
          </a:p>
          <a:p>
            <a:r>
              <a:rPr lang="es-ES" sz="900" b="1" dirty="0"/>
              <a:t>Notas del gráfico</a:t>
            </a:r>
            <a:r>
              <a:rPr lang="es-ES" sz="900" b="1" dirty="0" smtClean="0"/>
              <a:t>: de las públicas</a:t>
            </a:r>
            <a:r>
              <a:rPr lang="es-ES" sz="900" dirty="0" smtClean="0"/>
              <a:t>: </a:t>
            </a:r>
            <a:r>
              <a:rPr lang="es-ES" sz="900" dirty="0"/>
              <a:t>(1) Datos de centros propios de universidades públicas.  (2) Grado A incluye al profesorado Catedrático de Universidad; Grado B: Profesorado (Titular de Universidad, Catedrático de Escuela Universitaria, Contratado Doctor) y personal con contrato del Programa Ramón y Cajal (</a:t>
            </a:r>
            <a:r>
              <a:rPr lang="es-ES" sz="900" dirty="0" err="1"/>
              <a:t>RyC</a:t>
            </a:r>
            <a:r>
              <a:rPr lang="es-ES" sz="900" dirty="0"/>
              <a:t>); Grado C: Profesorado Ayudante Doctor, personal con contrato del Programa Juan de la Cierva (</a:t>
            </a:r>
            <a:r>
              <a:rPr lang="es-ES" sz="900" dirty="0" err="1"/>
              <a:t>JdC</a:t>
            </a:r>
            <a:r>
              <a:rPr lang="es-ES" sz="900" dirty="0"/>
              <a:t>), investigadoras/es visitantes y otro personal investigador postdoctoral; Grado D: Profesorado Ayudante y Personal Investigador en Formación (PIF) con contrato de convocatorias competitivas (FPI, FPU y otras </a:t>
            </a:r>
            <a:r>
              <a:rPr lang="es-ES" sz="900" dirty="0" err="1"/>
              <a:t>predoctorales</a:t>
            </a:r>
            <a:r>
              <a:rPr lang="es-ES" sz="900" dirty="0"/>
              <a:t>). Se han actualizado las correspondencias a las categorías investigadoras de la serie </a:t>
            </a:r>
            <a:r>
              <a:rPr lang="es-ES" sz="900" dirty="0" err="1"/>
              <a:t>She</a:t>
            </a:r>
            <a:r>
              <a:rPr lang="es-ES" sz="900" dirty="0"/>
              <a:t> Figures de la CE y del Manual de </a:t>
            </a:r>
            <a:r>
              <a:rPr lang="es-ES" sz="900" dirty="0" err="1"/>
              <a:t>Frascati</a:t>
            </a:r>
            <a:r>
              <a:rPr lang="es-ES" sz="900" dirty="0"/>
              <a:t> de la OCDE (2015), lo que implica algunas diferencias respecto a las correspondencias utilizadas en Científicas en Cifras 2013.  (3) Para esta edición no están aún disponibles los datos del personal de los programas </a:t>
            </a:r>
            <a:r>
              <a:rPr lang="es-ES" sz="900" dirty="0" err="1"/>
              <a:t>RyC</a:t>
            </a:r>
            <a:r>
              <a:rPr lang="es-ES" sz="900" dirty="0"/>
              <a:t> y </a:t>
            </a:r>
            <a:r>
              <a:rPr lang="es-ES" sz="900" dirty="0" err="1"/>
              <a:t>JdC</a:t>
            </a:r>
            <a:r>
              <a:rPr lang="es-ES" sz="900" dirty="0"/>
              <a:t>, ni los de investigadoras/es visitantes, otro personal investigador postdoctoral y PIF. (4) El dato de tesis es el de 2014. </a:t>
            </a:r>
          </a:p>
          <a:p>
            <a:pPr algn="just"/>
            <a:r>
              <a:rPr lang="es-ES" sz="900" b="1" dirty="0" smtClean="0"/>
              <a:t>Notas </a:t>
            </a:r>
            <a:r>
              <a:rPr lang="es-ES" sz="900" b="1" dirty="0"/>
              <a:t>del gráfico: de las </a:t>
            </a:r>
            <a:r>
              <a:rPr lang="es-ES" sz="900" b="1" dirty="0" smtClean="0"/>
              <a:t>privadas</a:t>
            </a:r>
            <a:r>
              <a:rPr lang="es-ES" sz="900" dirty="0" smtClean="0"/>
              <a:t>: </a:t>
            </a:r>
            <a:r>
              <a:rPr lang="es-ES" sz="900" dirty="0"/>
              <a:t>(1) Datos de centros propios de las universidades privadas.  (2) Los datos de tesis son de 2014.  (3) Los datos de Profesorado Ayudante Doctor y Contratado Doctor solo corresponden a las universidades privadas creadas o dirigidas por entidades sin ánimo de lucro, porque en las demás no existen estas categorías.  (4) Respecto al profesorado Agregado/Titular y Adjunto, en el caso de las universidades privadas que no están creadas o dirigidas por entidades sin ánimo de lucro, los datos solo corresponden al profesorado Agregado y Adjunto de Facultad o Escuela Técnica Superior (que tiene función investigadora y docente), pero no al Agregado y Adjunto de Escuela Universitaria o Centro de Estudios Superiores (que solo tiene función docente). En el caso de las universidades privadas creadas o dirigidas por entidades sin ánimo de lucro, estos datos corresponden a todo su profesorado Agregado/Titular y Adjunto, puesto que desde ambas categorías se lleva a cabo investigación y docencia, sin distinción de funciones por tipos de centros. (5) Los datos de profesorado Director/Ordinario/Catedrático agregan los de la correspondiente categoría de máximo rango en la carrera investigadora de todas las universidades privadas. (6) Asimismo, las universidades privadas tienen personal investigador sin funciones docentes (Investigador Principal, Investigador Colaborador y Ayudante de Investigación), pero esos datos no están aún disponibles en el MECD para la presente edición.  (7) De los datos extraídos, el MECD realiza algunas observaciones: </a:t>
            </a:r>
            <a:r>
              <a:rPr lang="es-ES" sz="900" dirty="0" smtClean="0"/>
              <a:t>La </a:t>
            </a:r>
            <a:r>
              <a:rPr lang="es-ES" sz="900" dirty="0"/>
              <a:t>Universidad Ramón </a:t>
            </a:r>
            <a:r>
              <a:rPr lang="es-ES" sz="900" dirty="0" err="1"/>
              <a:t>Llull</a:t>
            </a:r>
            <a:r>
              <a:rPr lang="es-ES" sz="900" dirty="0"/>
              <a:t> y la </a:t>
            </a:r>
            <a:r>
              <a:rPr lang="es-ES" sz="900" dirty="0" err="1"/>
              <a:t>Universitat</a:t>
            </a:r>
            <a:r>
              <a:rPr lang="es-ES" sz="900" dirty="0"/>
              <a:t> Internacional de Catalunya no han remitido los datos de doctorado. </a:t>
            </a:r>
            <a:r>
              <a:rPr lang="es-ES" sz="900" dirty="0" smtClean="0"/>
              <a:t>/ -</a:t>
            </a:r>
            <a:r>
              <a:rPr lang="es-ES" sz="900" dirty="0"/>
              <a:t>En algunas universidades los periodos de matriculación son más largos para los estudios de doctorado, por lo que las cifras pueden experimentar variaciones importantes respecto a las publicadas en el avance de la estadística de estudiantes. Están incluidos los estudios eclesiásticos equivalentes a doctorado. </a:t>
            </a:r>
          </a:p>
          <a:p>
            <a:endParaRPr lang="es-ES" dirty="0"/>
          </a:p>
          <a:p>
            <a:endParaRPr lang="es-ES" dirty="0" smtClean="0"/>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7</a:t>
            </a:fld>
            <a:endParaRPr lang="es-ES"/>
          </a:p>
        </p:txBody>
      </p:sp>
    </p:spTree>
    <p:extLst>
      <p:ext uri="{BB962C8B-B14F-4D97-AF65-F5344CB8AC3E}">
        <p14:creationId xmlns:p14="http://schemas.microsoft.com/office/powerpoint/2010/main" val="157396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400" dirty="0" smtClean="0"/>
              <a:t>El </a:t>
            </a:r>
            <a:r>
              <a:rPr lang="es-ES" sz="1400" dirty="0"/>
              <a:t>número de mujeres que  se doctoran en España iguala </a:t>
            </a:r>
            <a:r>
              <a:rPr lang="es-ES" sz="1400" dirty="0" smtClean="0"/>
              <a:t>desde 2012 al </a:t>
            </a:r>
            <a:r>
              <a:rPr lang="es-ES" sz="1400" dirty="0"/>
              <a:t>número de hombres, mientras que en </a:t>
            </a:r>
            <a:r>
              <a:rPr lang="es-ES" sz="1400" dirty="0" smtClean="0"/>
              <a:t>la UE todavía </a:t>
            </a:r>
            <a:r>
              <a:rPr lang="es-ES" sz="1400" dirty="0"/>
              <a:t>hay menos nuevas doctoras </a:t>
            </a:r>
            <a:r>
              <a:rPr lang="es-ES" sz="1400" dirty="0" smtClean="0"/>
              <a:t> (47%) que </a:t>
            </a:r>
            <a:r>
              <a:rPr lang="es-ES" sz="1400" dirty="0"/>
              <a:t>nuevos </a:t>
            </a:r>
            <a:r>
              <a:rPr lang="es-ES" sz="1400" dirty="0" smtClean="0"/>
              <a:t>doctores (53%)., teniendo en cuenta que 2012 es el año más reciente disponible para  este indicador en la serie </a:t>
            </a:r>
            <a:r>
              <a:rPr lang="es-ES" sz="1400" dirty="0" err="1" smtClean="0"/>
              <a:t>She</a:t>
            </a:r>
            <a:r>
              <a:rPr lang="es-ES" sz="1400" dirty="0" smtClean="0"/>
              <a:t> Figures.</a:t>
            </a:r>
          </a:p>
          <a:p>
            <a:endParaRPr lang="es-ES" sz="1400" dirty="0" smtClean="0"/>
          </a:p>
          <a:p>
            <a:r>
              <a:rPr lang="es-ES" sz="1400" dirty="0" smtClean="0"/>
              <a:t>Además, la </a:t>
            </a:r>
            <a:r>
              <a:rPr lang="es-ES" sz="1400" dirty="0"/>
              <a:t>proporción de </a:t>
            </a:r>
            <a:r>
              <a:rPr lang="es-ES" sz="1400" dirty="0" smtClean="0"/>
              <a:t>mujeres entre quienes  se doctoran en </a:t>
            </a:r>
            <a:r>
              <a:rPr lang="es-ES" sz="1400" dirty="0"/>
              <a:t>España supera a la de la Unión Europea (UE) precisamente en los  ámbitos de estudio que tradicionalmente se han considerado más masculinos, como es el caso de Ingeniería, industria y construcción </a:t>
            </a:r>
            <a:r>
              <a:rPr lang="es-ES" sz="1400" dirty="0" smtClean="0"/>
              <a:t> (33</a:t>
            </a:r>
            <a:r>
              <a:rPr lang="es-ES" sz="1400" dirty="0"/>
              <a:t>% </a:t>
            </a:r>
            <a:r>
              <a:rPr lang="es-ES" sz="1400" dirty="0" smtClean="0"/>
              <a:t>en España frente </a:t>
            </a:r>
            <a:r>
              <a:rPr lang="es-ES" sz="1400" dirty="0"/>
              <a:t>al 28% en la </a:t>
            </a:r>
            <a:r>
              <a:rPr lang="es-ES" sz="1400" dirty="0" smtClean="0"/>
              <a:t>UE-28 en 2012 y hemos llegado al 37% en 2014), o </a:t>
            </a:r>
            <a:r>
              <a:rPr lang="es-ES" sz="1400" dirty="0"/>
              <a:t>de Ciencias e </a:t>
            </a:r>
            <a:r>
              <a:rPr lang="es-ES" sz="1400" dirty="0" smtClean="0"/>
              <a:t>Informática (</a:t>
            </a:r>
            <a:r>
              <a:rPr lang="es-ES" sz="1400" dirty="0"/>
              <a:t>49% frente al 42% en la </a:t>
            </a:r>
            <a:r>
              <a:rPr lang="es-ES" sz="1400" dirty="0" smtClean="0"/>
              <a:t>UE-28 en 2012, aunque después hemos bajado 1 punto). </a:t>
            </a:r>
          </a:p>
          <a:p>
            <a:endParaRPr lang="es-ES" sz="1400" dirty="0"/>
          </a:p>
          <a:p>
            <a:r>
              <a:rPr lang="es-ES" sz="1400" dirty="0" smtClean="0"/>
              <a:t>Por tanto, tenemos una mayor proporción de </a:t>
            </a:r>
            <a:r>
              <a:rPr lang="es-ES" sz="1400" dirty="0"/>
              <a:t> </a:t>
            </a:r>
            <a:r>
              <a:rPr lang="es-ES" sz="1400" dirty="0" smtClean="0"/>
              <a:t>mujeres en tesis aprobadas,  y además la </a:t>
            </a:r>
            <a:r>
              <a:rPr lang="es-ES" sz="1400" dirty="0"/>
              <a:t>segregación horizontal de género </a:t>
            </a:r>
            <a:r>
              <a:rPr lang="es-ES" sz="1400" dirty="0" smtClean="0"/>
              <a:t> según los ámbitos de estudio de las tesis  es </a:t>
            </a:r>
            <a:r>
              <a:rPr lang="es-ES" sz="1400" dirty="0"/>
              <a:t>menor en España que en el promedio de la </a:t>
            </a:r>
            <a:r>
              <a:rPr lang="es-ES" sz="1400" dirty="0" smtClean="0"/>
              <a:t>UE-28.</a:t>
            </a:r>
          </a:p>
          <a:p>
            <a:endParaRPr lang="es-ES" dirty="0" smtClean="0"/>
          </a:p>
          <a:p>
            <a:r>
              <a:rPr lang="es-ES" dirty="0" smtClean="0"/>
              <a:t>Notas </a:t>
            </a:r>
            <a:r>
              <a:rPr lang="es-ES" dirty="0"/>
              <a:t>del gráfico: </a:t>
            </a:r>
            <a:r>
              <a:rPr lang="es-ES" dirty="0" smtClean="0"/>
              <a:t> </a:t>
            </a:r>
            <a:r>
              <a:rPr lang="es-ES" dirty="0"/>
              <a:t>(1) En 2012, el MECD ha estimado el ámbito de estudio para el 6,0% del total de tesis aprobadas. En 2013, del 8,02%. (2) En el campo “Servicios” se incluyen los servicios personales, los servicios de transporte, protección del medio ambiente  y servicios de seguridad. (3) La fuente de datos UE-28 2012 es “</a:t>
            </a:r>
            <a:r>
              <a:rPr lang="es-ES" dirty="0" err="1"/>
              <a:t>She</a:t>
            </a:r>
            <a:r>
              <a:rPr lang="es-ES" dirty="0"/>
              <a:t> Figures 2015” </a:t>
            </a:r>
          </a:p>
          <a:p>
            <a:endParaRPr lang="es-ES" dirty="0"/>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8</a:t>
            </a:fld>
            <a:endParaRPr lang="es-ES"/>
          </a:p>
        </p:txBody>
      </p:sp>
    </p:spTree>
    <p:extLst>
      <p:ext uri="{BB962C8B-B14F-4D97-AF65-F5344CB8AC3E}">
        <p14:creationId xmlns:p14="http://schemas.microsoft.com/office/powerpoint/2010/main" val="425811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400" dirty="0" smtClean="0"/>
              <a:t>En  </a:t>
            </a:r>
            <a:r>
              <a:rPr lang="es-ES" sz="1400" dirty="0"/>
              <a:t>el caso de las universidades públicas, único analizado en ediciones anteriores</a:t>
            </a:r>
            <a:r>
              <a:rPr lang="es-ES" sz="1400" dirty="0" smtClean="0"/>
              <a:t>, de Científicas en Cifras, </a:t>
            </a:r>
            <a:r>
              <a:rPr lang="es-ES" sz="1400" dirty="0"/>
              <a:t>se ha observado un retroceso </a:t>
            </a:r>
            <a:r>
              <a:rPr lang="es-ES" sz="1400" dirty="0" smtClean="0"/>
              <a:t>significativo en </a:t>
            </a:r>
            <a:r>
              <a:rPr lang="es-ES" sz="1400" dirty="0"/>
              <a:t>la proporción de rectoras </a:t>
            </a:r>
            <a:r>
              <a:rPr lang="es-ES" sz="1400" dirty="0" smtClean="0"/>
              <a:t> (¡ninguna en 2015!) y  ligero en vicerrectoras . </a:t>
            </a:r>
            <a:r>
              <a:rPr lang="es-ES" sz="1400" dirty="0"/>
              <a:t>L</a:t>
            </a:r>
            <a:r>
              <a:rPr lang="es-ES" sz="1400" dirty="0" smtClean="0"/>
              <a:t>a media de la UE</a:t>
            </a:r>
            <a:r>
              <a:rPr lang="es-ES" sz="1400" baseline="0" dirty="0" smtClean="0"/>
              <a:t> en % de rectoras</a:t>
            </a:r>
            <a:r>
              <a:rPr lang="es-ES" sz="1400" dirty="0" smtClean="0"/>
              <a:t> </a:t>
            </a:r>
            <a:r>
              <a:rPr lang="es-ES" sz="1400" baseline="0" dirty="0" smtClean="0"/>
              <a:t>según el último año disponible en </a:t>
            </a:r>
            <a:r>
              <a:rPr lang="es-ES" sz="1400" baseline="0" dirty="0" err="1" smtClean="0"/>
              <a:t>She</a:t>
            </a:r>
            <a:r>
              <a:rPr lang="es-ES" sz="1400" baseline="0" dirty="0" smtClean="0"/>
              <a:t> Figures 2015 era del 20% en 2014. </a:t>
            </a:r>
          </a:p>
          <a:p>
            <a:r>
              <a:rPr lang="es-ES" sz="1400" baseline="0" dirty="0" smtClean="0"/>
              <a:t>En las privadas (29%) estamos </a:t>
            </a:r>
            <a:r>
              <a:rPr lang="es-ES" sz="1400" dirty="0" smtClean="0"/>
              <a:t>po</a:t>
            </a:r>
            <a:r>
              <a:rPr lang="es-ES" sz="1400" baseline="0" dirty="0" smtClean="0"/>
              <a:t>r encima</a:t>
            </a:r>
            <a:r>
              <a:rPr lang="es-ES" sz="1400" dirty="0" smtClean="0"/>
              <a:t> </a:t>
            </a:r>
            <a:r>
              <a:rPr lang="es-ES" sz="1400" baseline="0" dirty="0" smtClean="0"/>
              <a:t>de esa media,</a:t>
            </a:r>
            <a:r>
              <a:rPr lang="es-ES" sz="1400" dirty="0" smtClean="0"/>
              <a:t> </a:t>
            </a:r>
            <a:r>
              <a:rPr lang="es-ES" sz="1400" baseline="0" dirty="0" smtClean="0"/>
              <a:t>pero como el peso de las públicas es mayor, en el total de universidades solo tenemos un 9% de rectoras, lejos todavía del promedio  de la UE.</a:t>
            </a:r>
          </a:p>
          <a:p>
            <a:endParaRPr lang="es-ES" sz="1050" dirty="0"/>
          </a:p>
          <a:p>
            <a:r>
              <a:rPr lang="es-ES" sz="1400" dirty="0" smtClean="0"/>
              <a:t>En las privadas el % de mujeres es mayor que en las públicas en todos estos cargos salvo sorprendentemente en el caso de las vicerrectoras.</a:t>
            </a:r>
          </a:p>
          <a:p>
            <a:endParaRPr lang="es-ES" sz="900" baseline="0" dirty="0" smtClean="0"/>
          </a:p>
          <a:p>
            <a:r>
              <a:rPr lang="es-ES" sz="1400" dirty="0"/>
              <a:t>Sorprende </a:t>
            </a:r>
            <a:r>
              <a:rPr lang="es-ES" sz="1400" dirty="0" smtClean="0"/>
              <a:t>también en ambos casos el </a:t>
            </a:r>
            <a:r>
              <a:rPr lang="es-ES" sz="1400" dirty="0"/>
              <a:t>bajo porcentaje de directoras de Institutos Universitarios de Investigación.</a:t>
            </a:r>
          </a:p>
          <a:p>
            <a:endParaRPr lang="es-ES" sz="600" baseline="0" dirty="0" smtClean="0"/>
          </a:p>
          <a:p>
            <a:r>
              <a:rPr lang="es-ES" sz="1400" dirty="0" smtClean="0"/>
              <a:t>El único  cargo en el que hay equilibrio de género en  ambos casos es el de  los  Vicedecanatos/Subdirecciones de centros,  precisamente el  que  la  </a:t>
            </a:r>
            <a:r>
              <a:rPr lang="es-ES" sz="1400" dirty="0"/>
              <a:t>Ley </a:t>
            </a:r>
            <a:r>
              <a:rPr lang="es-ES" sz="1400" dirty="0" smtClean="0"/>
              <a:t>Orgánica  </a:t>
            </a:r>
            <a:r>
              <a:rPr lang="es-ES" sz="1400" dirty="0"/>
              <a:t>de Universidades </a:t>
            </a:r>
            <a:r>
              <a:rPr lang="es-ES" sz="1400" dirty="0" smtClean="0"/>
              <a:t>no  reconoce como  </a:t>
            </a:r>
            <a:r>
              <a:rPr lang="es-ES" sz="1400" dirty="0"/>
              <a:t>órgano de gobierno unipersonal, pero </a:t>
            </a:r>
            <a:r>
              <a:rPr lang="es-ES" sz="1400" dirty="0" smtClean="0"/>
              <a:t> que se </a:t>
            </a:r>
            <a:r>
              <a:rPr lang="es-ES" sz="1400" dirty="0"/>
              <a:t>introduce en el gráfico para continuar la serie y como contraste con los órganos unipersonales considerados. </a:t>
            </a:r>
          </a:p>
          <a:p>
            <a:endParaRPr lang="es-ES" sz="200" dirty="0" smtClean="0"/>
          </a:p>
          <a:p>
            <a:endParaRPr lang="es-ES" sz="700" dirty="0"/>
          </a:p>
          <a:p>
            <a:r>
              <a:rPr lang="es-ES" dirty="0" smtClean="0"/>
              <a:t>Otra nota </a:t>
            </a:r>
            <a:r>
              <a:rPr lang="es-ES" dirty="0"/>
              <a:t>del gráfico</a:t>
            </a:r>
            <a:r>
              <a:rPr lang="es-ES" dirty="0" smtClean="0"/>
              <a:t>: Datos </a:t>
            </a:r>
            <a:r>
              <a:rPr lang="es-ES" dirty="0"/>
              <a:t>a 31 de diciembre de 2015</a:t>
            </a:r>
            <a:r>
              <a:rPr lang="es-ES" dirty="0" smtClean="0"/>
              <a:t>.</a:t>
            </a:r>
            <a:endParaRPr lang="es-ES" dirty="0"/>
          </a:p>
          <a:p>
            <a:endParaRPr lang="es-ES" dirty="0"/>
          </a:p>
        </p:txBody>
      </p:sp>
      <p:sp>
        <p:nvSpPr>
          <p:cNvPr id="4" name="3 Marcador de número de diapositiva"/>
          <p:cNvSpPr>
            <a:spLocks noGrp="1"/>
          </p:cNvSpPr>
          <p:nvPr>
            <p:ph type="sldNum" sz="quarter" idx="10"/>
          </p:nvPr>
        </p:nvSpPr>
        <p:spPr/>
        <p:txBody>
          <a:bodyPr/>
          <a:lstStyle/>
          <a:p>
            <a:fld id="{E4A97212-EB13-4CA5-B582-67D7D743CA31}" type="slidenum">
              <a:rPr lang="es-ES" smtClean="0"/>
              <a:pPr/>
              <a:t>9</a:t>
            </a:fld>
            <a:endParaRPr lang="es-ES"/>
          </a:p>
        </p:txBody>
      </p:sp>
    </p:spTree>
    <p:extLst>
      <p:ext uri="{BB962C8B-B14F-4D97-AF65-F5344CB8AC3E}">
        <p14:creationId xmlns:p14="http://schemas.microsoft.com/office/powerpoint/2010/main" val="3252417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10243" name="Rectangle 3"/>
          <p:cNvSpPr>
            <a:spLocks noGrp="1" noChangeArrowheads="1"/>
          </p:cNvSpPr>
          <p:nvPr>
            <p:ph type="subTitle" idx="1"/>
          </p:nvPr>
        </p:nvSpPr>
        <p:spPr>
          <a:xfrm>
            <a:off x="3219450" y="4267201"/>
            <a:ext cx="6521450" cy="1752600"/>
          </a:xfrm>
        </p:spPr>
        <p:txBody>
          <a:bodyPr/>
          <a:lstStyle>
            <a:lvl1pPr marL="0" indent="0">
              <a:buFont typeface="Wingdings" pitchFamily="2" charset="2"/>
              <a:buNone/>
              <a:defRPr sz="3400"/>
            </a:lvl1pPr>
          </a:lstStyle>
          <a:p>
            <a:r>
              <a:rPr lang="es-ES" smtClean="0"/>
              <a:t>Haga clic para modificar el estilo de subtítulo del patrón</a:t>
            </a:r>
            <a:endParaRPr lang="es-ES"/>
          </a:p>
        </p:txBody>
      </p:sp>
      <p:sp>
        <p:nvSpPr>
          <p:cNvPr id="10244" name="Rectangle 4"/>
          <p:cNvSpPr>
            <a:spLocks noChangeArrowheads="1"/>
          </p:cNvSpPr>
          <p:nvPr userDrawn="1"/>
        </p:nvSpPr>
        <p:spPr bwMode="auto">
          <a:xfrm>
            <a:off x="0" y="904876"/>
            <a:ext cx="9906000" cy="76200"/>
          </a:xfrm>
          <a:prstGeom prst="rect">
            <a:avLst/>
          </a:prstGeom>
          <a:solidFill>
            <a:schemeClr val="accent2"/>
          </a:solidFill>
          <a:ln w="9525">
            <a:noFill/>
            <a:miter lim="800000"/>
            <a:headEnd/>
            <a:tailEnd/>
          </a:ln>
          <a:effectLst/>
        </p:spPr>
        <p:txBody>
          <a:bodyPr wrap="none" anchor="ctr"/>
          <a:lstStyle/>
          <a:p>
            <a:endParaRPr lang="es-ES"/>
          </a:p>
        </p:txBody>
      </p:sp>
      <p:sp>
        <p:nvSpPr>
          <p:cNvPr id="10245" name="Text Box 5"/>
          <p:cNvSpPr txBox="1">
            <a:spLocks noChangeArrowheads="1"/>
          </p:cNvSpPr>
          <p:nvPr userDrawn="1"/>
        </p:nvSpPr>
        <p:spPr bwMode="auto">
          <a:xfrm>
            <a:off x="7346950" y="6248401"/>
            <a:ext cx="1816100" cy="461665"/>
          </a:xfrm>
          <a:prstGeom prst="rect">
            <a:avLst/>
          </a:prstGeom>
          <a:noFill/>
          <a:ln w="9525">
            <a:noFill/>
            <a:miter lim="800000"/>
            <a:headEnd/>
            <a:tailEnd/>
          </a:ln>
          <a:effectLst/>
        </p:spPr>
        <p:txBody>
          <a:bodyPr>
            <a:spAutoFit/>
          </a:bodyPr>
          <a:lstStyle/>
          <a:p>
            <a:pPr>
              <a:spcBef>
                <a:spcPct val="50000"/>
              </a:spcBef>
            </a:pPr>
            <a:endParaRPr lang="en-GB" sz="2400">
              <a:latin typeface="Times New Roman" pitchFamily="18" charset="0"/>
            </a:endParaRPr>
          </a:p>
        </p:txBody>
      </p:sp>
      <p:pic>
        <p:nvPicPr>
          <p:cNvPr id="7" name="6 Imagen" descr="BANDA.jpg"/>
          <p:cNvPicPr>
            <a:picLocks noChangeAspect="1"/>
          </p:cNvPicPr>
          <p:nvPr userDrawn="1"/>
        </p:nvPicPr>
        <p:blipFill>
          <a:blip r:embed="rId2" cstate="print"/>
          <a:stretch>
            <a:fillRect/>
          </a:stretch>
        </p:blipFill>
        <p:spPr>
          <a:xfrm>
            <a:off x="0" y="0"/>
            <a:ext cx="9906000" cy="922152"/>
          </a:xfrm>
          <a:prstGeom prst="rect">
            <a:avLst/>
          </a:prstGeom>
        </p:spPr>
      </p:pic>
      <p:pic>
        <p:nvPicPr>
          <p:cNvPr id="6" name="Picture 2" descr="C:\Users\luis.ordonez\AppData\Local\Microsoft\Windows\Temporary Internet Files\Content.Outlook\6IQ18QJC\MEIC.Go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89974" y="0"/>
            <a:ext cx="2744018" cy="9221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Ref idx="1001">
        <a:schemeClr val="bg1"/>
      </p:bgRef>
    </p:bg>
    <p:spTree>
      <p:nvGrpSpPr>
        <p:cNvPr id="1" name=""/>
        <p:cNvGrpSpPr/>
        <p:nvPr/>
      </p:nvGrpSpPr>
      <p:grpSpPr>
        <a:xfrm>
          <a:off x="0" y="0"/>
          <a:ext cx="0" cy="0"/>
          <a:chOff x="0" y="0"/>
          <a:chExt cx="0" cy="0"/>
        </a:xfrm>
      </p:grpSpPr>
      <p:sp>
        <p:nvSpPr>
          <p:cNvPr id="3" name="2 CuadroTexto"/>
          <p:cNvSpPr txBox="1"/>
          <p:nvPr userDrawn="1"/>
        </p:nvSpPr>
        <p:spPr>
          <a:xfrm>
            <a:off x="7185249" y="6381328"/>
            <a:ext cx="432048" cy="261610"/>
          </a:xfrm>
          <a:prstGeom prst="rect">
            <a:avLst/>
          </a:prstGeom>
          <a:noFill/>
        </p:spPr>
        <p:txBody>
          <a:bodyPr wrap="square" rtlCol="0">
            <a:spAutoFit/>
          </a:bodyPr>
          <a:lstStyle/>
          <a:p>
            <a:fld id="{D5C4C3F1-4E80-4ED3-B8EA-08F90568E9D5}" type="slidenum">
              <a:rPr lang="es-ES" sz="1100" b="1" smtClean="0">
                <a:solidFill>
                  <a:schemeClr val="bg1"/>
                </a:solidFill>
                <a:latin typeface="Arial Narrow" pitchFamily="34" charset="0"/>
              </a:rPr>
              <a:pPr/>
              <a:t>‹Nº›</a:t>
            </a:fld>
            <a:endParaRPr lang="es-ES" sz="1100" b="1" dirty="0">
              <a:solidFill>
                <a:schemeClr val="bg1"/>
              </a:solidFill>
              <a:latin typeface="Arial Narrow" pitchFamily="34" charset="0"/>
            </a:endParaRPr>
          </a:p>
        </p:txBody>
      </p:sp>
      <p:pic>
        <p:nvPicPr>
          <p:cNvPr id="10242" name="Picture 2" descr="C:\Users\luis.ordonez\AppData\Local\Microsoft\Windows\Temporary Internet Files\Content.Outlook\6IQ18QJC\MEIC.Go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5288" y="6119649"/>
            <a:ext cx="2360712" cy="696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olo el fondo">
    <p:spTree>
      <p:nvGrpSpPr>
        <p:cNvPr id="1" name=""/>
        <p:cNvGrpSpPr/>
        <p:nvPr/>
      </p:nvGrpSpPr>
      <p:grpSpPr>
        <a:xfrm>
          <a:off x="0" y="0"/>
          <a:ext cx="0" cy="0"/>
          <a:chOff x="0" y="0"/>
          <a:chExt cx="0" cy="0"/>
        </a:xfrm>
      </p:grpSpPr>
      <p:sp>
        <p:nvSpPr>
          <p:cNvPr id="11" name="Rectangle 7"/>
          <p:cNvSpPr>
            <a:spLocks noChangeArrowheads="1"/>
          </p:cNvSpPr>
          <p:nvPr userDrawn="1"/>
        </p:nvSpPr>
        <p:spPr bwMode="auto">
          <a:xfrm>
            <a:off x="5187028" y="6426202"/>
            <a:ext cx="774571" cy="246221"/>
          </a:xfrm>
          <a:prstGeom prst="rect">
            <a:avLst/>
          </a:prstGeom>
          <a:noFill/>
          <a:ln w="9525">
            <a:noFill/>
            <a:miter lim="800000"/>
            <a:headEnd/>
            <a:tailEnd/>
          </a:ln>
          <a:effectLst/>
        </p:spPr>
        <p:txBody>
          <a:bodyPr wrap="none">
            <a:spAutoFit/>
          </a:bodyPr>
          <a:lstStyle/>
          <a:p>
            <a:pPr eaLnBrk="0" hangingPunct="0">
              <a:defRPr/>
            </a:pPr>
            <a:r>
              <a:rPr lang="es-ES_tradnl" sz="1000">
                <a:latin typeface="Arial Narrow" pitchFamily="34" charset="0"/>
              </a:rPr>
              <a:t>(</a:t>
            </a:r>
            <a:fld id="{E655AF8E-4345-4B33-8EE4-C6909E13985A}" type="datetime1">
              <a:rPr lang="es-ES_tradnl" sz="1000">
                <a:latin typeface="Arial Narrow" pitchFamily="34" charset="0"/>
              </a:rPr>
              <a:pPr eaLnBrk="0" hangingPunct="0">
                <a:defRPr/>
              </a:pPr>
              <a:t>07/02/2017</a:t>
            </a:fld>
            <a:r>
              <a:rPr lang="es-ES_tradnl" sz="1000">
                <a:latin typeface="Arial Narrow" pitchFamily="34" charset="0"/>
              </a:rPr>
              <a:t>)</a:t>
            </a:r>
          </a:p>
        </p:txBody>
      </p:sp>
      <p:grpSp>
        <p:nvGrpSpPr>
          <p:cNvPr id="2" name="13 Grupo"/>
          <p:cNvGrpSpPr>
            <a:grpSpLocks/>
          </p:cNvGrpSpPr>
          <p:nvPr userDrawn="1"/>
        </p:nvGrpSpPr>
        <p:grpSpPr bwMode="auto">
          <a:xfrm>
            <a:off x="896550" y="6227591"/>
            <a:ext cx="2041391" cy="585787"/>
            <a:chOff x="738461" y="5619181"/>
            <a:chExt cx="1884022" cy="584775"/>
          </a:xfrm>
        </p:grpSpPr>
        <p:pic>
          <p:nvPicPr>
            <p:cNvPr id="7" name="6 Imagen" descr="FEDER-español.gif"/>
            <p:cNvPicPr>
              <a:picLocks noChangeAspect="1"/>
            </p:cNvPicPr>
            <p:nvPr/>
          </p:nvPicPr>
          <p:blipFill>
            <a:blip r:embed="rId2" cstate="print">
              <a:extLst>
                <a:ext uri="{28A0092B-C50C-407E-A947-70E740481C1C}">
                  <a14:useLocalDpi xmlns:a14="http://schemas.microsoft.com/office/drawing/2010/main" val="0"/>
                </a:ext>
              </a:extLst>
            </a:blip>
            <a:srcRect r="62219"/>
            <a:stretch>
              <a:fillRect/>
            </a:stretch>
          </p:blipFill>
          <p:spPr bwMode="auto">
            <a:xfrm>
              <a:off x="738461" y="5729952"/>
              <a:ext cx="59843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1286049" y="5619181"/>
              <a:ext cx="1336434" cy="584775"/>
            </a:xfrm>
            <a:prstGeom prst="rect">
              <a:avLst/>
            </a:prstGeom>
            <a:noFill/>
          </p:spPr>
          <p:txBody>
            <a:bodyPr>
              <a:spAutoFit/>
            </a:bodyPr>
            <a:lstStyle/>
            <a:p>
              <a:pPr eaLnBrk="0" hangingPunct="0">
                <a:lnSpc>
                  <a:spcPct val="200000"/>
                </a:lnSpc>
                <a:defRPr/>
              </a:pPr>
              <a:r>
                <a:rPr lang="es-ES_tradnl" sz="600" b="1" dirty="0">
                  <a:latin typeface="+mn-lt"/>
                </a:rPr>
                <a:t>UNIÓN EUROPEA</a:t>
              </a:r>
            </a:p>
            <a:p>
              <a:pPr eaLnBrk="0" hangingPunct="0">
                <a:defRPr/>
              </a:pPr>
              <a:r>
                <a:rPr lang="es-ES_tradnl" sz="500" b="1" dirty="0">
                  <a:latin typeface="+mn-lt"/>
                </a:rPr>
                <a:t>Fondo Europeo de</a:t>
              </a:r>
            </a:p>
            <a:p>
              <a:pPr eaLnBrk="0" hangingPunct="0">
                <a:defRPr/>
              </a:pPr>
              <a:r>
                <a:rPr lang="es-ES_tradnl" sz="500" b="1" dirty="0">
                  <a:latin typeface="+mn-lt"/>
                </a:rPr>
                <a:t>Desarrollo Regional (FEDER)</a:t>
              </a:r>
            </a:p>
            <a:p>
              <a:pPr eaLnBrk="0" hangingPunct="0">
                <a:lnSpc>
                  <a:spcPct val="200000"/>
                </a:lnSpc>
                <a:defRPr/>
              </a:pPr>
              <a:r>
                <a:rPr lang="es-ES_tradnl" sz="500" b="1" i="1" dirty="0">
                  <a:latin typeface="+mn-lt"/>
                </a:rPr>
                <a:t>Una manera de hacer Europa</a:t>
              </a:r>
              <a:endParaRPr lang="es-ES" sz="500" b="1" i="1" dirty="0">
                <a:latin typeface="+mn-lt"/>
              </a:endParaRPr>
            </a:p>
          </p:txBody>
        </p:sp>
      </p:grpSp>
      <p:pic>
        <p:nvPicPr>
          <p:cNvPr id="6" name="Picture 2" descr="C:\Users\luis.ordonez\AppData\Local\Microsoft\Windows\Temporary Internet Files\Content.Outlook\6IQ18QJC\MEIC.Go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45288" y="6119649"/>
            <a:ext cx="2360712" cy="696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4" name="2 Marcador de pie de página"/>
          <p:cNvSpPr>
            <a:spLocks noGrp="1"/>
          </p:cNvSpPr>
          <p:nvPr>
            <p:ph type="ftr" sz="quarter" idx="10"/>
          </p:nvPr>
        </p:nvSpPr>
        <p:spPr>
          <a:xfrm>
            <a:off x="3384550" y="6248400"/>
            <a:ext cx="3136900" cy="457200"/>
          </a:xfrm>
          <a:prstGeom prst="rect">
            <a:avLst/>
          </a:prstGeom>
        </p:spPr>
        <p:txBody>
          <a:bodyPr lIns="107287" tIns="53643" rIns="107287" bIns="53643"/>
          <a:lstStyle>
            <a:lvl1pPr>
              <a:defRPr/>
            </a:lvl1pPr>
          </a:lstStyle>
          <a:p>
            <a:pPr>
              <a:defRPr/>
            </a:pPr>
            <a:endParaRPr lang="es-ES"/>
          </a:p>
        </p:txBody>
      </p:sp>
      <p:sp>
        <p:nvSpPr>
          <p:cNvPr id="5" name="3 Marcador de número de diapositiva"/>
          <p:cNvSpPr>
            <a:spLocks noGrp="1"/>
          </p:cNvSpPr>
          <p:nvPr>
            <p:ph type="sldNum" sz="quarter" idx="11"/>
          </p:nvPr>
        </p:nvSpPr>
        <p:spPr>
          <a:xfrm>
            <a:off x="7099300" y="6248400"/>
            <a:ext cx="2311400" cy="457200"/>
          </a:xfrm>
          <a:prstGeom prst="rect">
            <a:avLst/>
          </a:prstGeom>
        </p:spPr>
        <p:txBody>
          <a:bodyPr lIns="91419" tIns="45709" rIns="91419" bIns="45709"/>
          <a:lstStyle>
            <a:lvl1pPr>
              <a:defRPr>
                <a:latin typeface="Charlesworth" pitchFamily="82" charset="0"/>
                <a:cs typeface="+mn-cs"/>
              </a:defRPr>
            </a:lvl1pPr>
          </a:lstStyle>
          <a:p>
            <a:pPr>
              <a:defRPr/>
            </a:pPr>
            <a:fld id="{D7515879-3C4D-4A48-B3BB-DA94F56D6BC9}" type="slidenum">
              <a:rPr lang="es-ES"/>
              <a:pPr>
                <a:defRPr/>
              </a:pPr>
              <a:t>‹Nº›</a:t>
            </a:fld>
            <a:endParaRPr lang="es-ES"/>
          </a:p>
        </p:txBody>
      </p:sp>
      <p:sp>
        <p:nvSpPr>
          <p:cNvPr id="6" name="4 Marcador de fecha"/>
          <p:cNvSpPr>
            <a:spLocks noGrp="1"/>
          </p:cNvSpPr>
          <p:nvPr>
            <p:ph type="dt" sz="half" idx="12"/>
          </p:nvPr>
        </p:nvSpPr>
        <p:spPr>
          <a:xfrm>
            <a:off x="495300" y="6245225"/>
            <a:ext cx="2311400" cy="476251"/>
          </a:xfrm>
          <a:prstGeom prst="rect">
            <a:avLst/>
          </a:prstGeom>
        </p:spPr>
        <p:txBody>
          <a:bodyPr lIns="107287" tIns="53643" rIns="107287" bIns="53643"/>
          <a:lstStyle>
            <a:lvl1pPr>
              <a:defRPr/>
            </a:lvl1pPr>
          </a:lstStyle>
          <a:p>
            <a:pPr>
              <a:defRPr/>
            </a:pPr>
            <a:endParaRPr lang="es-ES"/>
          </a:p>
        </p:txBody>
      </p:sp>
      <p:pic>
        <p:nvPicPr>
          <p:cNvPr id="7" name="Picture 2" descr="C:\Users\luis.ordonez\AppData\Local\Microsoft\Windows\Temporary Internet Files\Content.Outlook\6IQ18QJC\MEIC.Go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5288" y="6119649"/>
            <a:ext cx="2360712" cy="696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384550" y="6248400"/>
            <a:ext cx="3136900" cy="457200"/>
          </a:xfrm>
          <a:prstGeom prst="rect">
            <a:avLst/>
          </a:prstGeom>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xfrm>
            <a:off x="7099300" y="6248400"/>
            <a:ext cx="2311400" cy="457200"/>
          </a:xfrm>
          <a:prstGeom prst="rect">
            <a:avLst/>
          </a:prstGeom>
          <a:ln/>
        </p:spPr>
        <p:txBody>
          <a:bodyPr/>
          <a:lstStyle>
            <a:lvl1pPr>
              <a:defRPr/>
            </a:lvl1pPr>
          </a:lstStyle>
          <a:p>
            <a:pPr>
              <a:defRPr/>
            </a:pPr>
            <a:fld id="{0F0F7000-3E11-4921-B7B9-BF3607EC6BC6}" type="slidenum">
              <a:rPr lang="es-ES"/>
              <a:pPr>
                <a:defRPr/>
              </a:pPr>
              <a:t>‹Nº›</a:t>
            </a:fld>
            <a:endParaRPr lang="es-ES"/>
          </a:p>
        </p:txBody>
      </p:sp>
      <p:sp>
        <p:nvSpPr>
          <p:cNvPr id="4" name="Rectangle 16"/>
          <p:cNvSpPr>
            <a:spLocks noGrp="1" noChangeArrowheads="1"/>
          </p:cNvSpPr>
          <p:nvPr>
            <p:ph type="dt" sz="half" idx="12"/>
          </p:nvPr>
        </p:nvSpPr>
        <p:spPr>
          <a:xfrm>
            <a:off x="495300" y="6245225"/>
            <a:ext cx="2311400" cy="476250"/>
          </a:xfrm>
          <a:prstGeom prst="rect">
            <a:avLst/>
          </a:prstGeom>
          <a:ln/>
        </p:spPr>
        <p:txBody>
          <a:bodyPr/>
          <a:lstStyle>
            <a:lvl1pPr>
              <a:defRPr/>
            </a:lvl1pPr>
          </a:lstStyle>
          <a:p>
            <a:pPr>
              <a:defRPr/>
            </a:pPr>
            <a:fld id="{75E1B5FD-979C-445E-B2E1-B7FB7F8CCEE7}" type="datetime1">
              <a:rPr lang="es-ES"/>
              <a:pPr>
                <a:defRPr/>
              </a:pPr>
              <a:t>07/02/2017</a:t>
            </a:fld>
            <a:endParaRPr lang="es-ES"/>
          </a:p>
        </p:txBody>
      </p:sp>
      <p:pic>
        <p:nvPicPr>
          <p:cNvPr id="5" name="Picture 2" descr="C:\Users\luis.ordonez\AppData\Local\Microsoft\Windows\Temporary Internet Files\Content.Outlook\6IQ18QJC\MEIC.Go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5288" y="6119649"/>
            <a:ext cx="2360712" cy="696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4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740532" y="44624"/>
            <a:ext cx="8420100" cy="1143000"/>
          </a:xfrm>
        </p:spPr>
        <p:txBody>
          <a:bodyPr/>
          <a:lstStyle>
            <a:lvl1pPr>
              <a:defRPr sz="3200"/>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lvl1pPr>
              <a:buClr>
                <a:schemeClr val="accent1">
                  <a:lumMod val="50000"/>
                </a:schemeClr>
              </a:buClr>
              <a:defRPr/>
            </a:lvl1pPr>
            <a:lvl2pPr>
              <a:buClr>
                <a:schemeClr val="accent1">
                  <a:lumMod val="50000"/>
                </a:schemeClr>
              </a:buClr>
              <a:defRPr/>
            </a:lvl2pPr>
            <a:lvl3pPr>
              <a:buClr>
                <a:schemeClr val="accent1">
                  <a:lumMod val="50000"/>
                </a:schemeClr>
              </a:buClr>
              <a:defRPr/>
            </a:lvl3pPr>
            <a:lvl4pPr>
              <a:buClr>
                <a:schemeClr val="accent1">
                  <a:lumMod val="50000"/>
                </a:schemeClr>
              </a:buClr>
              <a:defRPr/>
            </a:lvl4pPr>
            <a:lvl5pPr>
              <a:buClr>
                <a:schemeClr val="accent1">
                  <a:lumMod val="50000"/>
                </a:schemeClr>
              </a:buClr>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Rectangle 4"/>
          <p:cNvSpPr>
            <a:spLocks noGrp="1" noChangeArrowheads="1"/>
          </p:cNvSpPr>
          <p:nvPr>
            <p:ph type="dt" sz="half" idx="10"/>
          </p:nvPr>
        </p:nvSpPr>
        <p:spPr>
          <a:xfrm>
            <a:off x="742950" y="6248400"/>
            <a:ext cx="2063750" cy="457200"/>
          </a:xfrm>
          <a:prstGeom prst="rect">
            <a:avLst/>
          </a:prstGeom>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xfrm>
            <a:off x="3384550" y="6248400"/>
            <a:ext cx="3136900" cy="457200"/>
          </a:xfrm>
          <a:prstGeom prst="rect">
            <a:avLst/>
          </a:prstGeom>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xfrm>
            <a:off x="7099300" y="6248400"/>
            <a:ext cx="2063750" cy="457200"/>
          </a:xfrm>
          <a:prstGeom prst="rect">
            <a:avLst/>
          </a:prstGeom>
        </p:spPr>
        <p:txBody>
          <a:bodyPr/>
          <a:lstStyle>
            <a:lvl1pPr>
              <a:defRPr/>
            </a:lvl1pPr>
          </a:lstStyle>
          <a:p>
            <a:pPr>
              <a:defRPr/>
            </a:pPr>
            <a:fld id="{3B043611-542C-4E9D-9E74-E9F2C8BDCA77}" type="slidenum">
              <a:rPr lang="es-ES_tradnl"/>
              <a:pPr>
                <a:defRPr/>
              </a:pPr>
              <a:t>‹Nº›</a:t>
            </a:fld>
            <a:endParaRPr lang="es-ES_tradnl"/>
          </a:p>
        </p:txBody>
      </p:sp>
      <p:pic>
        <p:nvPicPr>
          <p:cNvPr id="7" name="Picture 2" descr="C:\Users\luis.ordonez\AppData\Local\Microsoft\Windows\Temporary Internet Files\Content.Outlook\6IQ18QJC\MEIC.Go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5288" y="6119649"/>
            <a:ext cx="2360712" cy="696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1359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22 Imagen" descr="BANDA.jpg"/>
          <p:cNvPicPr>
            <a:picLocks noChangeAspect="1"/>
          </p:cNvPicPr>
          <p:nvPr/>
        </p:nvPicPr>
        <p:blipFill>
          <a:blip r:embed="rId8" cstate="print"/>
          <a:stretch>
            <a:fillRect/>
          </a:stretch>
        </p:blipFill>
        <p:spPr>
          <a:xfrm>
            <a:off x="0" y="6093296"/>
            <a:ext cx="9906000" cy="764704"/>
          </a:xfrm>
          <a:prstGeom prst="rect">
            <a:avLst/>
          </a:prstGeom>
        </p:spPr>
      </p:pic>
      <p:grpSp>
        <p:nvGrpSpPr>
          <p:cNvPr id="9220" name="Group 4"/>
          <p:cNvGrpSpPr>
            <a:grpSpLocks/>
          </p:cNvGrpSpPr>
          <p:nvPr/>
        </p:nvGrpSpPr>
        <p:grpSpPr bwMode="auto">
          <a:xfrm>
            <a:off x="0" y="0"/>
            <a:ext cx="9906000" cy="546100"/>
            <a:chOff x="0" y="0"/>
            <a:chExt cx="5760" cy="344"/>
          </a:xfrm>
        </p:grpSpPr>
        <p:sp>
          <p:nvSpPr>
            <p:cNvPr id="922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s-ES" sz="2400">
                <a:latin typeface="Times New Roman" pitchFamily="18" charset="0"/>
              </a:endParaRPr>
            </a:p>
          </p:txBody>
        </p:sp>
        <p:sp>
          <p:nvSpPr>
            <p:cNvPr id="922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s-ES" sz="2400">
                <a:latin typeface="Times New Roman" pitchFamily="18" charset="0"/>
              </a:endParaRPr>
            </a:p>
          </p:txBody>
        </p:sp>
        <p:sp>
          <p:nvSpPr>
            <p:cNvPr id="922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s-ES">
                <a:solidFill>
                  <a:schemeClr val="hlink"/>
                </a:solidFill>
              </a:endParaRPr>
            </a:p>
          </p:txBody>
        </p:sp>
        <p:sp>
          <p:nvSpPr>
            <p:cNvPr id="922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s-ES">
                <a:solidFill>
                  <a:schemeClr val="hlink"/>
                </a:solidFill>
              </a:endParaRPr>
            </a:p>
          </p:txBody>
        </p:sp>
        <p:sp>
          <p:nvSpPr>
            <p:cNvPr id="922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s-ES">
                <a:solidFill>
                  <a:schemeClr val="accent2"/>
                </a:solidFill>
              </a:endParaRPr>
            </a:p>
          </p:txBody>
        </p:sp>
        <p:sp>
          <p:nvSpPr>
            <p:cNvPr id="922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s-ES">
                <a:solidFill>
                  <a:schemeClr val="hlink"/>
                </a:solidFill>
              </a:endParaRPr>
            </a:p>
          </p:txBody>
        </p:sp>
        <p:sp>
          <p:nvSpPr>
            <p:cNvPr id="922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s-ES" sz="2400">
                <a:latin typeface="Times New Roman" pitchFamily="18" charset="0"/>
              </a:endParaRPr>
            </a:p>
          </p:txBody>
        </p:sp>
        <p:sp>
          <p:nvSpPr>
            <p:cNvPr id="922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s-ES">
                <a:solidFill>
                  <a:schemeClr val="accent2"/>
                </a:solidFill>
              </a:endParaRPr>
            </a:p>
          </p:txBody>
        </p:sp>
        <p:sp>
          <p:nvSpPr>
            <p:cNvPr id="922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s-ES">
                <a:solidFill>
                  <a:schemeClr val="accent2"/>
                </a:solidFill>
              </a:endParaRPr>
            </a:p>
          </p:txBody>
        </p:sp>
      </p:grpSp>
      <p:sp>
        <p:nvSpPr>
          <p:cNvPr id="9230" name="Rectangle 14"/>
          <p:cNvSpPr>
            <a:spLocks noGrp="1" noChangeArrowheads="1"/>
          </p:cNvSpPr>
          <p:nvPr>
            <p:ph type="title"/>
          </p:nvPr>
        </p:nvSpPr>
        <p:spPr bwMode="auto">
          <a:xfrm>
            <a:off x="350838" y="404814"/>
            <a:ext cx="7423150" cy="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dirty="0" smtClean="0"/>
              <a:t>Haga clic para cambiar el estilo de título	</a:t>
            </a:r>
          </a:p>
        </p:txBody>
      </p:sp>
      <p:sp>
        <p:nvSpPr>
          <p:cNvPr id="9231" name="Rectangle 15"/>
          <p:cNvSpPr>
            <a:spLocks noGrp="1" noChangeArrowheads="1"/>
          </p:cNvSpPr>
          <p:nvPr>
            <p:ph type="body" idx="1"/>
          </p:nvPr>
        </p:nvSpPr>
        <p:spPr bwMode="auto">
          <a:xfrm>
            <a:off x="271464" y="1628776"/>
            <a:ext cx="9363075" cy="4238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9234" name="Text Box 18"/>
          <p:cNvSpPr txBox="1">
            <a:spLocks noChangeArrowheads="1"/>
          </p:cNvSpPr>
          <p:nvPr/>
        </p:nvSpPr>
        <p:spPr bwMode="auto">
          <a:xfrm>
            <a:off x="7346950" y="6248401"/>
            <a:ext cx="1816100" cy="461665"/>
          </a:xfrm>
          <a:prstGeom prst="rect">
            <a:avLst/>
          </a:prstGeom>
          <a:noFill/>
          <a:ln w="9525">
            <a:noFill/>
            <a:miter lim="800000"/>
            <a:headEnd/>
            <a:tailEnd/>
          </a:ln>
          <a:effectLst/>
        </p:spPr>
        <p:txBody>
          <a:bodyPr>
            <a:spAutoFit/>
          </a:bodyPr>
          <a:lstStyle/>
          <a:p>
            <a:pPr>
              <a:spcBef>
                <a:spcPct val="50000"/>
              </a:spcBef>
            </a:pPr>
            <a:endParaRPr lang="en-GB" sz="2400">
              <a:latin typeface="Times New Roman" pitchFamily="18" charset="0"/>
            </a:endParaRPr>
          </a:p>
        </p:txBody>
      </p:sp>
      <p:sp>
        <p:nvSpPr>
          <p:cNvPr id="9237" name="Rectangle 21"/>
          <p:cNvSpPr>
            <a:spLocks noChangeArrowheads="1"/>
          </p:cNvSpPr>
          <p:nvPr/>
        </p:nvSpPr>
        <p:spPr bwMode="auto">
          <a:xfrm>
            <a:off x="0" y="976314"/>
            <a:ext cx="9906000" cy="76200"/>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0"/>
          </a:gradFill>
          <a:ln w="9525">
            <a:noFill/>
            <a:miter lim="800000"/>
            <a:headEnd/>
            <a:tailEnd/>
          </a:ln>
          <a:effectLst/>
        </p:spPr>
        <p:txBody>
          <a:bodyPr wrap="none" anchor="ctr"/>
          <a:lstStyle/>
          <a:p>
            <a:endParaRPr lang="es-ES" dirty="0">
              <a:solidFill>
                <a:schemeClr val="bg2"/>
              </a:solidFill>
            </a:endParaRP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8" r:id="rId6"/>
  </p:sldLayoutIdLst>
  <p:timing>
    <p:tnLst>
      <p:par>
        <p:cTn id="1" dur="indefinite" restart="never" nodeType="tmRoot"/>
      </p:par>
    </p:tnLst>
  </p:timing>
  <p:hf hdr="0" ftr="0" dt="0"/>
  <p:txStyles>
    <p:titleStyle>
      <a:lvl1pPr algn="l" rtl="0" eaLnBrk="1" fontAlgn="base" hangingPunct="1">
        <a:spcBef>
          <a:spcPct val="0"/>
        </a:spcBef>
        <a:spcAft>
          <a:spcPct val="0"/>
        </a:spcAft>
        <a:defRPr sz="4400" b="1">
          <a:solidFill>
            <a:schemeClr val="hlink"/>
          </a:solidFill>
          <a:latin typeface="Arial Narrow" panose="020B0606020202030204" pitchFamily="34" charset="0"/>
          <a:ea typeface="+mj-ea"/>
          <a:cs typeface="+mj-cs"/>
        </a:defRPr>
      </a:lvl1pPr>
      <a:lvl2pPr algn="l" rtl="0" eaLnBrk="1" fontAlgn="base" hangingPunct="1">
        <a:spcBef>
          <a:spcPct val="0"/>
        </a:spcBef>
        <a:spcAft>
          <a:spcPct val="0"/>
        </a:spcAft>
        <a:defRPr sz="4400" b="1">
          <a:solidFill>
            <a:schemeClr val="hlink"/>
          </a:solidFill>
          <a:latin typeface="Souvenir Lt BT" pitchFamily="18" charset="0"/>
        </a:defRPr>
      </a:lvl2pPr>
      <a:lvl3pPr algn="l" rtl="0" eaLnBrk="1" fontAlgn="base" hangingPunct="1">
        <a:spcBef>
          <a:spcPct val="0"/>
        </a:spcBef>
        <a:spcAft>
          <a:spcPct val="0"/>
        </a:spcAft>
        <a:defRPr sz="4400" b="1">
          <a:solidFill>
            <a:schemeClr val="hlink"/>
          </a:solidFill>
          <a:latin typeface="Souvenir Lt BT" pitchFamily="18" charset="0"/>
        </a:defRPr>
      </a:lvl3pPr>
      <a:lvl4pPr algn="l" rtl="0" eaLnBrk="1" fontAlgn="base" hangingPunct="1">
        <a:spcBef>
          <a:spcPct val="0"/>
        </a:spcBef>
        <a:spcAft>
          <a:spcPct val="0"/>
        </a:spcAft>
        <a:defRPr sz="4400" b="1">
          <a:solidFill>
            <a:schemeClr val="hlink"/>
          </a:solidFill>
          <a:latin typeface="Souvenir Lt BT" pitchFamily="18" charset="0"/>
        </a:defRPr>
      </a:lvl4pPr>
      <a:lvl5pPr algn="l" rtl="0" eaLnBrk="1" fontAlgn="base" hangingPunct="1">
        <a:spcBef>
          <a:spcPct val="0"/>
        </a:spcBef>
        <a:spcAft>
          <a:spcPct val="0"/>
        </a:spcAft>
        <a:defRPr sz="4400" b="1">
          <a:solidFill>
            <a:schemeClr val="hlink"/>
          </a:solidFill>
          <a:latin typeface="Souvenir Lt BT" pitchFamily="18" charset="0"/>
        </a:defRPr>
      </a:lvl5pPr>
      <a:lvl6pPr marL="457200" algn="l" rtl="0" eaLnBrk="1" fontAlgn="base" hangingPunct="1">
        <a:spcBef>
          <a:spcPct val="0"/>
        </a:spcBef>
        <a:spcAft>
          <a:spcPct val="0"/>
        </a:spcAft>
        <a:defRPr sz="4400" b="1">
          <a:solidFill>
            <a:schemeClr val="hlink"/>
          </a:solidFill>
          <a:latin typeface="Souvenir Lt BT" pitchFamily="18" charset="0"/>
        </a:defRPr>
      </a:lvl6pPr>
      <a:lvl7pPr marL="914400" algn="l" rtl="0" eaLnBrk="1" fontAlgn="base" hangingPunct="1">
        <a:spcBef>
          <a:spcPct val="0"/>
        </a:spcBef>
        <a:spcAft>
          <a:spcPct val="0"/>
        </a:spcAft>
        <a:defRPr sz="4400" b="1">
          <a:solidFill>
            <a:schemeClr val="hlink"/>
          </a:solidFill>
          <a:latin typeface="Souvenir Lt BT" pitchFamily="18" charset="0"/>
        </a:defRPr>
      </a:lvl7pPr>
      <a:lvl8pPr marL="1371600" algn="l" rtl="0" eaLnBrk="1" fontAlgn="base" hangingPunct="1">
        <a:spcBef>
          <a:spcPct val="0"/>
        </a:spcBef>
        <a:spcAft>
          <a:spcPct val="0"/>
        </a:spcAft>
        <a:defRPr sz="4400" b="1">
          <a:solidFill>
            <a:schemeClr val="hlink"/>
          </a:solidFill>
          <a:latin typeface="Souvenir Lt BT" pitchFamily="18" charset="0"/>
        </a:defRPr>
      </a:lvl8pPr>
      <a:lvl9pPr marL="1828800" algn="l" rtl="0" eaLnBrk="1" fontAlgn="base" hangingPunct="1">
        <a:spcBef>
          <a:spcPct val="0"/>
        </a:spcBef>
        <a:spcAft>
          <a:spcPct val="0"/>
        </a:spcAft>
        <a:defRPr sz="4400" b="1">
          <a:solidFill>
            <a:schemeClr val="hlink"/>
          </a:solidFill>
          <a:latin typeface="Souvenir Lt BT" pitchFamily="18"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Ø"/>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85000"/>
        <a:buFont typeface="Verdana" pitchFamily="34" charset="0"/>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704528" y="5019349"/>
            <a:ext cx="8350172" cy="446276"/>
          </a:xfrm>
          <a:prstGeom prst="rect">
            <a:avLst/>
          </a:prstGeom>
          <a:noFill/>
          <a:ln w="9525">
            <a:noFill/>
            <a:miter lim="800000"/>
            <a:headEnd/>
            <a:tailEnd/>
          </a:ln>
          <a:effectLst/>
        </p:spPr>
        <p:txBody>
          <a:bodyPr wrap="square">
            <a:spAutoFit/>
          </a:bodyPr>
          <a:lstStyle/>
          <a:p>
            <a:pPr algn="r">
              <a:lnSpc>
                <a:spcPct val="115000"/>
              </a:lnSpc>
              <a:spcBef>
                <a:spcPct val="40000"/>
              </a:spcBef>
              <a:defRPr/>
            </a:pPr>
            <a:endParaRPr lang="es-ES" sz="2000" b="1" i="1" noProof="1">
              <a:solidFill>
                <a:schemeClr val="tx2">
                  <a:lumMod val="60000"/>
                  <a:lumOff val="40000"/>
                </a:schemeClr>
              </a:solidFill>
              <a:latin typeface="Arial Narrow" pitchFamily="34" charset="0"/>
            </a:endParaRPr>
          </a:p>
        </p:txBody>
      </p:sp>
      <p:sp>
        <p:nvSpPr>
          <p:cNvPr id="11271" name="Rectangle 7"/>
          <p:cNvSpPr>
            <a:spLocks noGrp="1" noChangeArrowheads="1"/>
          </p:cNvSpPr>
          <p:nvPr>
            <p:ph type="ctrTitle" idx="4294967295"/>
          </p:nvPr>
        </p:nvSpPr>
        <p:spPr>
          <a:xfrm>
            <a:off x="1070095" y="3788767"/>
            <a:ext cx="7848600" cy="1368425"/>
          </a:xfrm>
        </p:spPr>
        <p:txBody>
          <a:bodyPr/>
          <a:lstStyle/>
          <a:p>
            <a:pPr algn="ctr" eaLnBrk="1" hangingPunct="1">
              <a:defRPr/>
            </a:pPr>
            <a:r>
              <a:rPr lang="es-ES" sz="3200" dirty="0" smtClean="0">
                <a:solidFill>
                  <a:schemeClr val="tx2">
                    <a:lumMod val="60000"/>
                    <a:lumOff val="40000"/>
                  </a:schemeClr>
                </a:solidFill>
                <a:effectLst>
                  <a:outerShdw blurRad="38100" dist="38100" dir="2700000" algn="tl">
                    <a:srgbClr val="000000">
                      <a:alpha val="43137"/>
                    </a:srgbClr>
                  </a:outerShdw>
                </a:effectLst>
                <a:latin typeface="Arial Narrow" pitchFamily="34" charset="0"/>
                <a:cs typeface="Arial" pitchFamily="34" charset="0"/>
              </a:rPr>
              <a:t/>
            </a:r>
            <a:br>
              <a:rPr lang="es-ES" sz="3200" dirty="0" smtClean="0">
                <a:solidFill>
                  <a:schemeClr val="tx2">
                    <a:lumMod val="60000"/>
                    <a:lumOff val="40000"/>
                  </a:schemeClr>
                </a:solidFill>
                <a:effectLst>
                  <a:outerShdw blurRad="38100" dist="38100" dir="2700000" algn="tl">
                    <a:srgbClr val="000000">
                      <a:alpha val="43137"/>
                    </a:srgbClr>
                  </a:outerShdw>
                </a:effectLst>
                <a:latin typeface="Arial Narrow" pitchFamily="34" charset="0"/>
                <a:cs typeface="Arial" pitchFamily="34" charset="0"/>
              </a:rPr>
            </a:br>
            <a:r>
              <a:rPr lang="es-ES" sz="3200" dirty="0" smtClean="0">
                <a:solidFill>
                  <a:schemeClr val="tx2">
                    <a:lumMod val="60000"/>
                    <a:lumOff val="40000"/>
                  </a:schemeClr>
                </a:solidFill>
                <a:effectLst>
                  <a:outerShdw blurRad="38100" dist="38100" dir="2700000" algn="tl">
                    <a:srgbClr val="000000">
                      <a:alpha val="43137"/>
                    </a:srgbClr>
                  </a:outerShdw>
                </a:effectLst>
                <a:latin typeface="Arial Narrow" pitchFamily="34" charset="0"/>
                <a:cs typeface="Arial" pitchFamily="34" charset="0"/>
              </a:rPr>
              <a:t/>
            </a:r>
            <a:br>
              <a:rPr lang="es-ES" sz="3200" dirty="0" smtClean="0">
                <a:solidFill>
                  <a:schemeClr val="tx2">
                    <a:lumMod val="60000"/>
                    <a:lumOff val="40000"/>
                  </a:schemeClr>
                </a:solidFill>
                <a:effectLst>
                  <a:outerShdw blurRad="38100" dist="38100" dir="2700000" algn="tl">
                    <a:srgbClr val="000000">
                      <a:alpha val="43137"/>
                    </a:srgbClr>
                  </a:outerShdw>
                </a:effectLst>
                <a:latin typeface="Arial Narrow" pitchFamily="34" charset="0"/>
                <a:cs typeface="Arial" pitchFamily="34" charset="0"/>
              </a:rPr>
            </a:br>
            <a:r>
              <a:rPr lang="es-ES" sz="3200" dirty="0" smtClean="0">
                <a:solidFill>
                  <a:srgbClr val="C00000"/>
                </a:solidFill>
                <a:effectLst>
                  <a:outerShdw blurRad="38100" dist="38100" dir="2700000" algn="tl">
                    <a:srgbClr val="000000">
                      <a:alpha val="43137"/>
                    </a:srgbClr>
                  </a:outerShdw>
                </a:effectLst>
                <a:latin typeface="Arial Narrow" pitchFamily="34" charset="0"/>
                <a:cs typeface="Arial" pitchFamily="34" charset="0"/>
              </a:rPr>
              <a:t/>
            </a:r>
            <a:br>
              <a:rPr lang="es-ES" sz="3200" dirty="0" smtClean="0">
                <a:solidFill>
                  <a:srgbClr val="C00000"/>
                </a:solidFill>
                <a:effectLst>
                  <a:outerShdw blurRad="38100" dist="38100" dir="2700000" algn="tl">
                    <a:srgbClr val="000000">
                      <a:alpha val="43137"/>
                    </a:srgbClr>
                  </a:outerShdw>
                </a:effectLst>
                <a:latin typeface="Arial Narrow" pitchFamily="34" charset="0"/>
                <a:cs typeface="Arial" pitchFamily="34" charset="0"/>
              </a:rPr>
            </a:br>
            <a:endParaRPr lang="es-ES" sz="3200" noProof="1">
              <a:solidFill>
                <a:srgbClr val="C000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5" name="Text Box 5"/>
          <p:cNvSpPr txBox="1">
            <a:spLocks noChangeArrowheads="1"/>
          </p:cNvSpPr>
          <p:nvPr/>
        </p:nvSpPr>
        <p:spPr bwMode="auto">
          <a:xfrm>
            <a:off x="344488" y="5019349"/>
            <a:ext cx="9361040" cy="1549655"/>
          </a:xfrm>
          <a:prstGeom prst="rect">
            <a:avLst/>
          </a:prstGeom>
          <a:noFill/>
          <a:ln w="9525">
            <a:noFill/>
            <a:miter lim="800000"/>
            <a:headEnd/>
            <a:tailEnd/>
          </a:ln>
          <a:effectLst/>
        </p:spPr>
        <p:txBody>
          <a:bodyPr wrap="square">
            <a:spAutoFit/>
          </a:bodyPr>
          <a:lstStyle/>
          <a:p>
            <a:pPr algn="r">
              <a:lnSpc>
                <a:spcPct val="115000"/>
              </a:lnSpc>
              <a:spcBef>
                <a:spcPct val="40000"/>
              </a:spcBef>
              <a:defRPr/>
            </a:pPr>
            <a:endParaRPr lang="es-ES" b="1" i="1" dirty="0">
              <a:solidFill>
                <a:schemeClr val="tx2">
                  <a:lumMod val="60000"/>
                  <a:lumOff val="40000"/>
                </a:schemeClr>
              </a:solidFill>
              <a:latin typeface="Arial Narrow" panose="020B0606020202030204" pitchFamily="34" charset="0"/>
            </a:endParaRPr>
          </a:p>
          <a:p>
            <a:pPr algn="ctr">
              <a:defRPr/>
            </a:pPr>
            <a:r>
              <a:rPr lang="es-ES_tradnl" sz="2800" b="1" dirty="0" smtClean="0">
                <a:solidFill>
                  <a:schemeClr val="tx2"/>
                </a:solidFill>
                <a:latin typeface="Arial Narrow" panose="020B0606020202030204" pitchFamily="34" charset="0"/>
              </a:rPr>
              <a:t>Secretaria de Estado de Investigación, Desarrollo e Innovación</a:t>
            </a:r>
          </a:p>
          <a:p>
            <a:pPr algn="ctr">
              <a:defRPr/>
            </a:pPr>
            <a:r>
              <a:rPr lang="es-ES" altLang="es-ES" sz="2800" b="1" dirty="0" smtClean="0">
                <a:solidFill>
                  <a:schemeClr val="tx2"/>
                </a:solidFill>
                <a:latin typeface="Arial Narrow" panose="020B0606020202030204" pitchFamily="34" charset="0"/>
              </a:rPr>
              <a:t>Madrid, </a:t>
            </a:r>
            <a:r>
              <a:rPr lang="es-ES" altLang="es-ES" sz="2800" b="1" dirty="0">
                <a:solidFill>
                  <a:schemeClr val="tx2"/>
                </a:solidFill>
                <a:latin typeface="Arial Narrow" panose="020B0606020202030204" pitchFamily="34" charset="0"/>
              </a:rPr>
              <a:t>7</a:t>
            </a:r>
            <a:r>
              <a:rPr lang="es-ES" altLang="es-ES" sz="2800" b="1" dirty="0" smtClean="0">
                <a:solidFill>
                  <a:schemeClr val="tx2"/>
                </a:solidFill>
                <a:latin typeface="Arial Narrow" panose="020B0606020202030204" pitchFamily="34" charset="0"/>
              </a:rPr>
              <a:t> </a:t>
            </a:r>
            <a:r>
              <a:rPr lang="es-ES" altLang="es-ES" sz="2800" b="1" dirty="0">
                <a:solidFill>
                  <a:schemeClr val="tx2"/>
                </a:solidFill>
                <a:latin typeface="Arial Narrow" panose="020B0606020202030204" pitchFamily="34" charset="0"/>
              </a:rPr>
              <a:t>de </a:t>
            </a:r>
            <a:r>
              <a:rPr lang="es-ES" altLang="es-ES" sz="2800" b="1" dirty="0" smtClean="0">
                <a:solidFill>
                  <a:schemeClr val="tx2"/>
                </a:solidFill>
                <a:latin typeface="Arial Narrow" panose="020B0606020202030204" pitchFamily="34" charset="0"/>
              </a:rPr>
              <a:t>febrero de 2017</a:t>
            </a:r>
            <a:endParaRPr lang="es-ES" altLang="es-ES" sz="2800" b="1" dirty="0">
              <a:solidFill>
                <a:schemeClr val="tx2"/>
              </a:solidFill>
              <a:latin typeface="Arial Narrow" panose="020B0606020202030204" pitchFamily="34" charset="0"/>
            </a:endParaRPr>
          </a:p>
          <a:p>
            <a:pPr algn="ctr">
              <a:defRPr/>
            </a:pPr>
            <a:endParaRPr lang="es-ES" b="1" dirty="0">
              <a:solidFill>
                <a:schemeClr val="tx2"/>
              </a:solidFill>
              <a:effectLst>
                <a:outerShdw blurRad="38100" dist="38100" dir="2700000" algn="tl">
                  <a:srgbClr val="000000">
                    <a:alpha val="43137"/>
                  </a:srgbClr>
                </a:outerShdw>
              </a:effectLst>
              <a:latin typeface="+mn-lt"/>
            </a:endParaRPr>
          </a:p>
        </p:txBody>
      </p:sp>
      <p:sp>
        <p:nvSpPr>
          <p:cNvPr id="7" name="Rectangle 7"/>
          <p:cNvSpPr txBox="1">
            <a:spLocks noChangeArrowheads="1"/>
          </p:cNvSpPr>
          <p:nvPr/>
        </p:nvSpPr>
        <p:spPr bwMode="auto">
          <a:xfrm>
            <a:off x="704528" y="2420888"/>
            <a:ext cx="8640960" cy="1368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hlink"/>
                </a:solidFill>
                <a:latin typeface="+mj-lt"/>
                <a:ea typeface="+mj-ea"/>
                <a:cs typeface="+mj-cs"/>
              </a:defRPr>
            </a:lvl1pPr>
            <a:lvl2pPr algn="l" rtl="0" eaLnBrk="0" fontAlgn="base" hangingPunct="0">
              <a:spcBef>
                <a:spcPct val="0"/>
              </a:spcBef>
              <a:spcAft>
                <a:spcPct val="0"/>
              </a:spcAft>
              <a:defRPr sz="4400" b="1">
                <a:solidFill>
                  <a:schemeClr val="hlink"/>
                </a:solidFill>
                <a:latin typeface="Souvenir Lt BT" pitchFamily="18" charset="0"/>
              </a:defRPr>
            </a:lvl2pPr>
            <a:lvl3pPr algn="l" rtl="0" eaLnBrk="0" fontAlgn="base" hangingPunct="0">
              <a:spcBef>
                <a:spcPct val="0"/>
              </a:spcBef>
              <a:spcAft>
                <a:spcPct val="0"/>
              </a:spcAft>
              <a:defRPr sz="4400" b="1">
                <a:solidFill>
                  <a:schemeClr val="hlink"/>
                </a:solidFill>
                <a:latin typeface="Souvenir Lt BT" pitchFamily="18" charset="0"/>
              </a:defRPr>
            </a:lvl3pPr>
            <a:lvl4pPr algn="l" rtl="0" eaLnBrk="0" fontAlgn="base" hangingPunct="0">
              <a:spcBef>
                <a:spcPct val="0"/>
              </a:spcBef>
              <a:spcAft>
                <a:spcPct val="0"/>
              </a:spcAft>
              <a:defRPr sz="4400" b="1">
                <a:solidFill>
                  <a:schemeClr val="hlink"/>
                </a:solidFill>
                <a:latin typeface="Souvenir Lt BT" pitchFamily="18" charset="0"/>
              </a:defRPr>
            </a:lvl4pPr>
            <a:lvl5pPr algn="l" rtl="0" eaLnBrk="0" fontAlgn="base" hangingPunct="0">
              <a:spcBef>
                <a:spcPct val="0"/>
              </a:spcBef>
              <a:spcAft>
                <a:spcPct val="0"/>
              </a:spcAft>
              <a:defRPr sz="4400" b="1">
                <a:solidFill>
                  <a:schemeClr val="hlink"/>
                </a:solidFill>
                <a:latin typeface="Souvenir Lt BT" pitchFamily="18" charset="0"/>
              </a:defRPr>
            </a:lvl5pPr>
            <a:lvl6pPr marL="457200" algn="l" rtl="0" fontAlgn="base">
              <a:spcBef>
                <a:spcPct val="0"/>
              </a:spcBef>
              <a:spcAft>
                <a:spcPct val="0"/>
              </a:spcAft>
              <a:defRPr sz="4400" b="1">
                <a:solidFill>
                  <a:schemeClr val="hlink"/>
                </a:solidFill>
                <a:latin typeface="Souvenir Lt BT" pitchFamily="18" charset="0"/>
              </a:defRPr>
            </a:lvl6pPr>
            <a:lvl7pPr marL="914400" algn="l" rtl="0" fontAlgn="base">
              <a:spcBef>
                <a:spcPct val="0"/>
              </a:spcBef>
              <a:spcAft>
                <a:spcPct val="0"/>
              </a:spcAft>
              <a:defRPr sz="4400" b="1">
                <a:solidFill>
                  <a:schemeClr val="hlink"/>
                </a:solidFill>
                <a:latin typeface="Souvenir Lt BT" pitchFamily="18" charset="0"/>
              </a:defRPr>
            </a:lvl7pPr>
            <a:lvl8pPr marL="1371600" algn="l" rtl="0" fontAlgn="base">
              <a:spcBef>
                <a:spcPct val="0"/>
              </a:spcBef>
              <a:spcAft>
                <a:spcPct val="0"/>
              </a:spcAft>
              <a:defRPr sz="4400" b="1">
                <a:solidFill>
                  <a:schemeClr val="hlink"/>
                </a:solidFill>
                <a:latin typeface="Souvenir Lt BT" pitchFamily="18" charset="0"/>
              </a:defRPr>
            </a:lvl8pPr>
            <a:lvl9pPr marL="1828800" algn="l" rtl="0" fontAlgn="base">
              <a:spcBef>
                <a:spcPct val="0"/>
              </a:spcBef>
              <a:spcAft>
                <a:spcPct val="0"/>
              </a:spcAft>
              <a:defRPr sz="4400" b="1">
                <a:solidFill>
                  <a:schemeClr val="hlink"/>
                </a:solidFill>
                <a:latin typeface="Souvenir Lt BT" pitchFamily="18" charset="0"/>
              </a:defRPr>
            </a:lvl9pPr>
          </a:lstStyle>
          <a:p>
            <a:pPr algn="ctr" eaLnBrk="1" hangingPunct="1">
              <a:defRPr/>
            </a:pPr>
            <a:r>
              <a:rPr lang="es-ES" sz="6000" dirty="0" smtClean="0">
                <a:solidFill>
                  <a:srgbClr val="C00000"/>
                </a:solidFill>
              </a:rPr>
              <a:t>Científicas en Cifras 2015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29" t="13881" r="3668" b="5397"/>
          <a:stretch/>
        </p:blipFill>
        <p:spPr bwMode="auto">
          <a:xfrm>
            <a:off x="0" y="-36455"/>
            <a:ext cx="9906000" cy="689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56" t="13867" r="3593" b="5859"/>
          <a:stretch/>
        </p:blipFill>
        <p:spPr bwMode="auto">
          <a:xfrm>
            <a:off x="1064568" y="4797152"/>
            <a:ext cx="1739405"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78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76536" y="63090"/>
            <a:ext cx="9289032" cy="954107"/>
          </a:xfrm>
          <a:prstGeom prst="rect">
            <a:avLst/>
          </a:prstGeom>
        </p:spPr>
        <p:txBody>
          <a:bodyPr wrap="square">
            <a:spAutoFit/>
          </a:bodyPr>
          <a:lstStyle/>
          <a:p>
            <a:pPr algn="ctr"/>
            <a:r>
              <a:rPr lang="es-ES" sz="2800" b="1" dirty="0">
                <a:solidFill>
                  <a:srgbClr val="C00000"/>
                </a:solidFill>
                <a:latin typeface="Arial Narrow" panose="020B0606020202030204" pitchFamily="34" charset="0"/>
              </a:rPr>
              <a:t>Distribución de mujeres y hombres en los </a:t>
            </a:r>
            <a:r>
              <a:rPr lang="es-ES" sz="2800" b="1" dirty="0" err="1" smtClean="0">
                <a:solidFill>
                  <a:srgbClr val="C00000"/>
                </a:solidFill>
                <a:latin typeface="Arial Narrow" panose="020B0606020202030204" pitchFamily="34" charset="0"/>
              </a:rPr>
              <a:t>OPIs</a:t>
            </a:r>
            <a:r>
              <a:rPr lang="es-ES" sz="2800" b="1" dirty="0" smtClean="0">
                <a:solidFill>
                  <a:srgbClr val="C00000"/>
                </a:solidFill>
                <a:latin typeface="Arial Narrow" panose="020B0606020202030204" pitchFamily="34" charset="0"/>
              </a:rPr>
              <a:t> </a:t>
            </a:r>
          </a:p>
          <a:p>
            <a:pPr algn="ctr"/>
            <a:r>
              <a:rPr lang="es-ES" sz="2800" b="1" dirty="0" smtClean="0">
                <a:solidFill>
                  <a:srgbClr val="C00000"/>
                </a:solidFill>
                <a:latin typeface="Arial Narrow" panose="020B0606020202030204" pitchFamily="34" charset="0"/>
              </a:rPr>
              <a:t>según </a:t>
            </a:r>
            <a:r>
              <a:rPr lang="es-ES" sz="2800" b="1" dirty="0">
                <a:solidFill>
                  <a:srgbClr val="C00000"/>
                </a:solidFill>
                <a:latin typeface="Arial Narrow" panose="020B0606020202030204" pitchFamily="34" charset="0"/>
              </a:rPr>
              <a:t>categoría investigadora, 2014</a:t>
            </a:r>
          </a:p>
        </p:txBody>
      </p:sp>
      <p:sp>
        <p:nvSpPr>
          <p:cNvPr id="3" name="2 Rectángulo"/>
          <p:cNvSpPr/>
          <p:nvPr/>
        </p:nvSpPr>
        <p:spPr>
          <a:xfrm>
            <a:off x="225723" y="5661248"/>
            <a:ext cx="9680277" cy="276999"/>
          </a:xfrm>
          <a:prstGeom prst="rect">
            <a:avLst/>
          </a:prstGeom>
        </p:spPr>
        <p:txBody>
          <a:bodyPr wrap="square">
            <a:spAutoFit/>
          </a:bodyPr>
          <a:lstStyle/>
          <a:p>
            <a:pPr algn="just"/>
            <a:r>
              <a:rPr lang="es-ES" sz="1200" dirty="0"/>
              <a:t>Fuente: Elaboración propia a partir de los datos proporcionados por los Organismos Públicos de Investigación (</a:t>
            </a:r>
            <a:r>
              <a:rPr lang="es-ES" sz="1200" dirty="0" err="1"/>
              <a:t>OPIs</a:t>
            </a:r>
            <a:r>
              <a:rPr lang="es-ES" sz="1200" dirty="0"/>
              <a:t>) incluidos en la Ley 14/2011, de 1 de junio, de la Ciencia, la Tecnología y la Innovación.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966" y="1196752"/>
            <a:ext cx="9100205" cy="429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32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03493" y="0"/>
            <a:ext cx="8640960" cy="954107"/>
          </a:xfrm>
          <a:prstGeom prst="rect">
            <a:avLst/>
          </a:prstGeom>
        </p:spPr>
        <p:txBody>
          <a:bodyPr wrap="square">
            <a:spAutoFit/>
          </a:bodyPr>
          <a:lstStyle/>
          <a:p>
            <a:pPr algn="ctr"/>
            <a:r>
              <a:rPr lang="es-ES" sz="2800" b="1" dirty="0">
                <a:solidFill>
                  <a:srgbClr val="C00000"/>
                </a:solidFill>
                <a:latin typeface="Arial Narrow" panose="020B0606020202030204" pitchFamily="34" charset="0"/>
              </a:rPr>
              <a:t>Distribución  de mujeres y hombres en órganos unipersonales de gobierno de </a:t>
            </a:r>
            <a:r>
              <a:rPr lang="es-ES" sz="2800" b="1" dirty="0" err="1">
                <a:solidFill>
                  <a:srgbClr val="C00000"/>
                </a:solidFill>
                <a:latin typeface="Arial Narrow" panose="020B0606020202030204" pitchFamily="34" charset="0"/>
              </a:rPr>
              <a:t>OPIs</a:t>
            </a:r>
            <a:r>
              <a:rPr lang="es-ES" sz="2800" b="1" dirty="0">
                <a:solidFill>
                  <a:srgbClr val="C00000"/>
                </a:solidFill>
                <a:latin typeface="Arial Narrow" panose="020B0606020202030204" pitchFamily="34" charset="0"/>
              </a:rPr>
              <a:t>, </a:t>
            </a:r>
            <a:r>
              <a:rPr lang="es-ES" sz="2800" b="1" dirty="0" smtClean="0">
                <a:solidFill>
                  <a:srgbClr val="C00000"/>
                </a:solidFill>
                <a:latin typeface="Arial Narrow" panose="020B0606020202030204" pitchFamily="34" charset="0"/>
              </a:rPr>
              <a:t>2015</a:t>
            </a:r>
            <a:endParaRPr lang="es-ES" sz="2800" b="1" dirty="0">
              <a:solidFill>
                <a:srgbClr val="C00000"/>
              </a:solidFill>
              <a:latin typeface="Arial Narrow" panose="020B0606020202030204" pitchFamily="34"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991" t="35722" r="21575" b="27586"/>
          <a:stretch/>
        </p:blipFill>
        <p:spPr bwMode="auto">
          <a:xfrm>
            <a:off x="344488" y="1268760"/>
            <a:ext cx="9289032"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28464" y="5532040"/>
            <a:ext cx="9938837" cy="461665"/>
          </a:xfrm>
          <a:prstGeom prst="rect">
            <a:avLst/>
          </a:prstGeom>
        </p:spPr>
        <p:txBody>
          <a:bodyPr wrap="square">
            <a:spAutoFit/>
          </a:bodyPr>
          <a:lstStyle/>
          <a:p>
            <a:r>
              <a:rPr lang="es-ES" sz="1200" dirty="0"/>
              <a:t>Fuente: Elaboración propia a partir de los datos proporcionados por los Organismos Públicos de Investigación (</a:t>
            </a:r>
            <a:r>
              <a:rPr lang="es-ES" sz="1200" dirty="0" err="1"/>
              <a:t>OPIs</a:t>
            </a:r>
            <a:r>
              <a:rPr lang="es-ES" sz="1200" dirty="0"/>
              <a:t>) incluidos en la Ley 14/2011, de 1 de junio, de la Ciencia, la Tecnología y la Innovación. </a:t>
            </a:r>
          </a:p>
        </p:txBody>
      </p:sp>
    </p:spTree>
    <p:extLst>
      <p:ext uri="{BB962C8B-B14F-4D97-AF65-F5344CB8AC3E}">
        <p14:creationId xmlns:p14="http://schemas.microsoft.com/office/powerpoint/2010/main" val="23274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38" t="14648" r="4062" b="5469"/>
          <a:stretch/>
        </p:blipFill>
        <p:spPr bwMode="auto">
          <a:xfrm>
            <a:off x="0" y="0"/>
            <a:ext cx="9906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56" t="13867" r="3593" b="5859"/>
          <a:stretch/>
        </p:blipFill>
        <p:spPr bwMode="auto">
          <a:xfrm>
            <a:off x="1064568" y="4797152"/>
            <a:ext cx="1739405"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22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48544" y="48393"/>
            <a:ext cx="9057456" cy="954107"/>
          </a:xfrm>
          <a:prstGeom prst="rect">
            <a:avLst/>
          </a:prstGeom>
        </p:spPr>
        <p:txBody>
          <a:bodyPr wrap="square">
            <a:spAutoFit/>
          </a:bodyPr>
          <a:lstStyle/>
          <a:p>
            <a:pPr algn="ctr"/>
            <a:r>
              <a:rPr lang="es-ES" sz="2800" b="1" dirty="0">
                <a:solidFill>
                  <a:srgbClr val="C00000"/>
                </a:solidFill>
                <a:latin typeface="Arial Narrow" panose="020B0606020202030204" pitchFamily="34" charset="0"/>
              </a:rPr>
              <a:t>Evolución de la tasa de éxito y de la distribución de ayudas </a:t>
            </a:r>
            <a:r>
              <a:rPr lang="es-ES" sz="2800" b="1" dirty="0" smtClean="0">
                <a:solidFill>
                  <a:srgbClr val="C00000"/>
                </a:solidFill>
                <a:latin typeface="Arial Narrow" panose="020B0606020202030204" pitchFamily="34" charset="0"/>
              </a:rPr>
              <a:t>en </a:t>
            </a:r>
            <a:r>
              <a:rPr lang="es-ES" sz="2800" b="1" dirty="0">
                <a:solidFill>
                  <a:srgbClr val="C00000"/>
                </a:solidFill>
                <a:latin typeface="Arial Narrow" panose="020B0606020202030204" pitchFamily="34" charset="0"/>
              </a:rPr>
              <a:t>las convocatorias de </a:t>
            </a:r>
            <a:r>
              <a:rPr lang="es-ES" sz="2800" b="1" dirty="0" smtClean="0">
                <a:solidFill>
                  <a:srgbClr val="C00000"/>
                </a:solidFill>
                <a:latin typeface="Arial Narrow" panose="020B0606020202030204" pitchFamily="34" charset="0"/>
              </a:rPr>
              <a:t>RRHH</a:t>
            </a:r>
            <a:endParaRPr lang="es-ES" sz="2800" b="1" dirty="0">
              <a:solidFill>
                <a:srgbClr val="C00000"/>
              </a:solidFill>
              <a:latin typeface="Arial Narrow" panose="020B0606020202030204" pitchFamily="34" charset="0"/>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64" t="35722" r="17371" b="25970"/>
          <a:stretch/>
        </p:blipFill>
        <p:spPr bwMode="auto">
          <a:xfrm>
            <a:off x="344488" y="1196752"/>
            <a:ext cx="9320686" cy="3955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0" y="5355566"/>
            <a:ext cx="9906000" cy="646331"/>
          </a:xfrm>
          <a:prstGeom prst="rect">
            <a:avLst/>
          </a:prstGeom>
        </p:spPr>
        <p:txBody>
          <a:bodyPr wrap="square">
            <a:spAutoFit/>
          </a:bodyPr>
          <a:lstStyle/>
          <a:p>
            <a:r>
              <a:rPr lang="es-ES" sz="1200" dirty="0"/>
              <a:t>Fuente: Elaboración propia a partir de datos extraídos de la Plataforma Automatizada para la Integración de Datos (PAID) FECYT en diciembre 2016</a:t>
            </a:r>
            <a:r>
              <a:rPr lang="es-ES" sz="1200" dirty="0" smtClean="0"/>
              <a:t>.</a:t>
            </a:r>
          </a:p>
          <a:p>
            <a:r>
              <a:rPr lang="es-ES" sz="1200" dirty="0" smtClean="0"/>
              <a:t>Nota: Tasa </a:t>
            </a:r>
            <a:r>
              <a:rPr lang="es-ES" sz="1200" dirty="0"/>
              <a:t>de éxito calculada como la proporción de ayudas concedidas sobre solicitadas para cada sexo. </a:t>
            </a:r>
          </a:p>
        </p:txBody>
      </p:sp>
    </p:spTree>
    <p:extLst>
      <p:ext uri="{BB962C8B-B14F-4D97-AF65-F5344CB8AC3E}">
        <p14:creationId xmlns:p14="http://schemas.microsoft.com/office/powerpoint/2010/main" val="416932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04528" y="0"/>
            <a:ext cx="8928992" cy="954107"/>
          </a:xfrm>
          <a:prstGeom prst="rect">
            <a:avLst/>
          </a:prstGeom>
        </p:spPr>
        <p:txBody>
          <a:bodyPr wrap="square">
            <a:spAutoFit/>
          </a:bodyPr>
          <a:lstStyle/>
          <a:p>
            <a:pPr algn="ctr"/>
            <a:r>
              <a:rPr lang="es-ES" sz="2800" b="1" dirty="0" smtClean="0">
                <a:solidFill>
                  <a:srgbClr val="C00000"/>
                </a:solidFill>
                <a:latin typeface="Arial Narrow" panose="020B0606020202030204" pitchFamily="34" charset="0"/>
              </a:rPr>
              <a:t>Evolución de la tasa de éxito y de la distribución de ayudas a proyectos de </a:t>
            </a:r>
            <a:r>
              <a:rPr lang="es-ES" sz="2800" b="1" dirty="0" err="1" smtClean="0">
                <a:solidFill>
                  <a:srgbClr val="C00000"/>
                </a:solidFill>
                <a:latin typeface="Arial Narrow" panose="020B0606020202030204" pitchFamily="34" charset="0"/>
              </a:rPr>
              <a:t>I+D+i</a:t>
            </a:r>
            <a:endParaRPr lang="es-ES" sz="2800" b="1" dirty="0">
              <a:solidFill>
                <a:srgbClr val="C00000"/>
              </a:solidFill>
              <a:latin typeface="Arial Narrow" panose="020B060602020203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708" t="36404" r="13846" b="24577"/>
          <a:stretch/>
        </p:blipFill>
        <p:spPr bwMode="auto">
          <a:xfrm>
            <a:off x="272480" y="1196752"/>
            <a:ext cx="9230656" cy="403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59285" y="5320732"/>
            <a:ext cx="9719462" cy="646331"/>
          </a:xfrm>
          <a:prstGeom prst="rect">
            <a:avLst/>
          </a:prstGeom>
        </p:spPr>
        <p:txBody>
          <a:bodyPr wrap="square">
            <a:spAutoFit/>
          </a:bodyPr>
          <a:lstStyle/>
          <a:p>
            <a:r>
              <a:rPr lang="es-ES" sz="1200" dirty="0"/>
              <a:t>Fuente: Elaboración propia a partir de datos extraídos de Plataforma Automatizada para la Integración de Datos (PAID) FECYT en noviembre de 2016</a:t>
            </a:r>
            <a:r>
              <a:rPr lang="es-ES" sz="1200" dirty="0" smtClean="0"/>
              <a:t>.</a:t>
            </a:r>
          </a:p>
          <a:p>
            <a:r>
              <a:rPr lang="es-ES" sz="1200" dirty="0" smtClean="0"/>
              <a:t>Notas: </a:t>
            </a:r>
            <a:r>
              <a:rPr lang="es-ES" sz="1200" dirty="0"/>
              <a:t>Tasa de éxito calculada como la proporción de ayudas concedidas sobre solicitadas para cada sexo. </a:t>
            </a:r>
          </a:p>
        </p:txBody>
      </p:sp>
    </p:spTree>
    <p:extLst>
      <p:ext uri="{BB962C8B-B14F-4D97-AF65-F5344CB8AC3E}">
        <p14:creationId xmlns:p14="http://schemas.microsoft.com/office/powerpoint/2010/main" val="380677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04526" y="116631"/>
            <a:ext cx="9201471" cy="830997"/>
          </a:xfrm>
          <a:prstGeom prst="rect">
            <a:avLst/>
          </a:prstGeom>
        </p:spPr>
        <p:txBody>
          <a:bodyPr wrap="square">
            <a:spAutoFit/>
          </a:bodyPr>
          <a:lstStyle/>
          <a:p>
            <a:pPr algn="ctr"/>
            <a:r>
              <a:rPr lang="es-ES" sz="2400" b="1" dirty="0" smtClean="0">
                <a:solidFill>
                  <a:srgbClr val="C00000"/>
                </a:solidFill>
                <a:latin typeface="Arial Narrow" panose="020B0606020202030204" pitchFamily="34" charset="0"/>
              </a:rPr>
              <a:t>Financiación </a:t>
            </a:r>
            <a:r>
              <a:rPr lang="es-ES" sz="2400" b="1" dirty="0">
                <a:solidFill>
                  <a:srgbClr val="C00000"/>
                </a:solidFill>
                <a:latin typeface="Arial Narrow" panose="020B0606020202030204" pitchFamily="34" charset="0"/>
              </a:rPr>
              <a:t>concedida a proyectos </a:t>
            </a:r>
            <a:r>
              <a:rPr lang="es-ES" sz="2400" b="1" dirty="0" smtClean="0">
                <a:solidFill>
                  <a:srgbClr val="C00000"/>
                </a:solidFill>
                <a:latin typeface="Arial Narrow" panose="020B0606020202030204" pitchFamily="34" charset="0"/>
              </a:rPr>
              <a:t>de </a:t>
            </a:r>
            <a:r>
              <a:rPr lang="es-ES" sz="2400" b="1" dirty="0">
                <a:solidFill>
                  <a:srgbClr val="C00000"/>
                </a:solidFill>
                <a:latin typeface="Arial Narrow" panose="020B0606020202030204" pitchFamily="34" charset="0"/>
              </a:rPr>
              <a:t>Igualdad de </a:t>
            </a:r>
            <a:r>
              <a:rPr lang="es-ES" sz="2400" b="1" dirty="0" smtClean="0">
                <a:solidFill>
                  <a:srgbClr val="C00000"/>
                </a:solidFill>
                <a:latin typeface="Arial Narrow" panose="020B0606020202030204" pitchFamily="34" charset="0"/>
              </a:rPr>
              <a:t>Género del </a:t>
            </a:r>
          </a:p>
          <a:p>
            <a:pPr algn="ctr"/>
            <a:r>
              <a:rPr lang="es-ES" sz="2400" b="1" dirty="0" smtClean="0">
                <a:solidFill>
                  <a:srgbClr val="C00000"/>
                </a:solidFill>
                <a:latin typeface="Arial Narrow" panose="020B0606020202030204" pitchFamily="34" charset="0"/>
              </a:rPr>
              <a:t>Programa </a:t>
            </a:r>
            <a:r>
              <a:rPr lang="es-ES" sz="2400" b="1" dirty="0">
                <a:solidFill>
                  <a:srgbClr val="C00000"/>
                </a:solidFill>
                <a:latin typeface="Arial Narrow" panose="020B0606020202030204" pitchFamily="34" charset="0"/>
              </a:rPr>
              <a:t>Ciencia con y para la Sociedad en </a:t>
            </a:r>
            <a:r>
              <a:rPr lang="es-ES" sz="2400" b="1" dirty="0" smtClean="0">
                <a:solidFill>
                  <a:srgbClr val="C00000"/>
                </a:solidFill>
                <a:latin typeface="Arial Narrow" panose="020B0606020202030204" pitchFamily="34" charset="0"/>
              </a:rPr>
              <a:t>H2020, 2015</a:t>
            </a:r>
            <a:endParaRPr lang="es-ES" sz="2400" b="1" dirty="0">
              <a:solidFill>
                <a:srgbClr val="C00000"/>
              </a:solidFill>
              <a:latin typeface="Arial Narrow" panose="020B0606020202030204" pitchFamily="34" charset="0"/>
            </a:endParaRP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88" t="40086" r="17241" b="21282"/>
          <a:stretch/>
        </p:blipFill>
        <p:spPr bwMode="auto">
          <a:xfrm>
            <a:off x="344488" y="1289279"/>
            <a:ext cx="9361040" cy="415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82299" y="5586398"/>
            <a:ext cx="9823701" cy="461665"/>
          </a:xfrm>
          <a:prstGeom prst="rect">
            <a:avLst/>
          </a:prstGeom>
        </p:spPr>
        <p:txBody>
          <a:bodyPr wrap="square">
            <a:spAutoFit/>
          </a:bodyPr>
          <a:lstStyle/>
          <a:p>
            <a:r>
              <a:rPr lang="es-ES" sz="1200" dirty="0"/>
              <a:t>Fuente: Centro para el Desarrollo Tecnológico Industrial (CDTI), Portal de Datos del Programa Marco (consultado en diciembre de 2016). </a:t>
            </a:r>
          </a:p>
          <a:p>
            <a:r>
              <a:rPr lang="es-ES" sz="1200" dirty="0" smtClean="0"/>
              <a:t>Nota</a:t>
            </a:r>
            <a:r>
              <a:rPr lang="es-ES" sz="1200" dirty="0"/>
              <a:t>: </a:t>
            </a:r>
            <a:r>
              <a:rPr lang="es-ES" sz="1200" dirty="0" smtClean="0"/>
              <a:t>El </a:t>
            </a:r>
            <a:r>
              <a:rPr lang="es-ES" sz="1200" dirty="0"/>
              <a:t>retorno se refiere al presupuesto adjudicado en convocatorias competitivas. </a:t>
            </a:r>
          </a:p>
        </p:txBody>
      </p:sp>
    </p:spTree>
    <p:extLst>
      <p:ext uri="{BB962C8B-B14F-4D97-AF65-F5344CB8AC3E}">
        <p14:creationId xmlns:p14="http://schemas.microsoft.com/office/powerpoint/2010/main" val="104265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28020" y="254303"/>
            <a:ext cx="8736971" cy="523220"/>
          </a:xfrm>
          <a:prstGeom prst="rect">
            <a:avLst/>
          </a:prstGeom>
        </p:spPr>
        <p:txBody>
          <a:bodyPr wrap="square">
            <a:spAutoFit/>
          </a:bodyPr>
          <a:lstStyle/>
          <a:p>
            <a:pPr algn="ctr"/>
            <a:r>
              <a:rPr lang="es-ES" sz="2800" b="1" dirty="0" smtClean="0">
                <a:solidFill>
                  <a:srgbClr val="C00000"/>
                </a:solidFill>
                <a:latin typeface="Arial Narrow" panose="020B0606020202030204" pitchFamily="34" charset="0"/>
              </a:rPr>
              <a:t>Conclusiones</a:t>
            </a:r>
            <a:endParaRPr lang="es-ES" sz="2800" b="1" dirty="0">
              <a:solidFill>
                <a:srgbClr val="C00000"/>
              </a:solidFill>
              <a:latin typeface="Arial Narrow" panose="020B0606020202030204" pitchFamily="34" charset="0"/>
            </a:endParaRPr>
          </a:p>
        </p:txBody>
      </p:sp>
      <p:sp>
        <p:nvSpPr>
          <p:cNvPr id="2" name="1 CuadroTexto"/>
          <p:cNvSpPr txBox="1"/>
          <p:nvPr/>
        </p:nvSpPr>
        <p:spPr>
          <a:xfrm>
            <a:off x="1856656" y="5301208"/>
            <a:ext cx="184731" cy="369332"/>
          </a:xfrm>
          <a:prstGeom prst="rect">
            <a:avLst/>
          </a:prstGeom>
          <a:noFill/>
        </p:spPr>
        <p:txBody>
          <a:bodyPr wrap="none" rtlCol="0">
            <a:spAutoFit/>
          </a:bodyPr>
          <a:lstStyle/>
          <a:p>
            <a:endParaRPr lang="es-ES" dirty="0">
              <a:solidFill>
                <a:srgbClr val="FF0000"/>
              </a:solidFill>
            </a:endParaRPr>
          </a:p>
        </p:txBody>
      </p:sp>
      <p:sp>
        <p:nvSpPr>
          <p:cNvPr id="6" name="5 CuadroTexto"/>
          <p:cNvSpPr txBox="1"/>
          <p:nvPr/>
        </p:nvSpPr>
        <p:spPr>
          <a:xfrm>
            <a:off x="416496" y="1124744"/>
            <a:ext cx="9145016" cy="5216813"/>
          </a:xfrm>
          <a:prstGeom prst="rect">
            <a:avLst/>
          </a:prstGeom>
          <a:noFill/>
        </p:spPr>
        <p:txBody>
          <a:bodyPr wrap="square" rtlCol="0">
            <a:spAutoFit/>
          </a:bodyPr>
          <a:lstStyle/>
          <a:p>
            <a:pPr marL="285750" lvl="0" indent="-285750">
              <a:lnSpc>
                <a:spcPct val="150000"/>
              </a:lnSpc>
              <a:buFont typeface="Wingdings" panose="05000000000000000000" pitchFamily="2" charset="2"/>
              <a:buChar char="Ø"/>
            </a:pPr>
            <a:r>
              <a:rPr lang="es-ES" dirty="0">
                <a:solidFill>
                  <a:schemeClr val="tx2"/>
                </a:solidFill>
                <a:latin typeface="Arial Narrow" panose="020B0606020202030204" pitchFamily="34" charset="0"/>
              </a:rPr>
              <a:t>España está </a:t>
            </a:r>
            <a:r>
              <a:rPr lang="es-ES" b="1" dirty="0">
                <a:solidFill>
                  <a:schemeClr val="tx2"/>
                </a:solidFill>
                <a:latin typeface="Arial Narrow" panose="020B0606020202030204" pitchFamily="34" charset="0"/>
              </a:rPr>
              <a:t>por encima de la media europea </a:t>
            </a:r>
            <a:r>
              <a:rPr lang="es-ES" dirty="0">
                <a:solidFill>
                  <a:schemeClr val="tx2"/>
                </a:solidFill>
                <a:latin typeface="Arial Narrow" panose="020B0606020202030204" pitchFamily="34" charset="0"/>
              </a:rPr>
              <a:t>en:</a:t>
            </a:r>
          </a:p>
          <a:p>
            <a:pPr marL="285750" indent="-285750">
              <a:buFont typeface="Wingdings" panose="05000000000000000000" pitchFamily="2" charset="2"/>
              <a:buChar char="Ø"/>
            </a:pPr>
            <a:endParaRPr lang="es-ES" dirty="0">
              <a:solidFill>
                <a:schemeClr val="tx2"/>
              </a:solidFill>
              <a:latin typeface="Arial Narrow" panose="020B0606020202030204" pitchFamily="34" charset="0"/>
            </a:endParaRPr>
          </a:p>
          <a:p>
            <a:pPr marL="800100" lvl="1" indent="-342900">
              <a:buFont typeface="Wingdings" panose="05000000000000000000" pitchFamily="2" charset="2"/>
              <a:buChar char="§"/>
            </a:pPr>
            <a:r>
              <a:rPr lang="es-ES" b="1" dirty="0" smtClean="0">
                <a:solidFill>
                  <a:schemeClr val="tx2"/>
                </a:solidFill>
                <a:latin typeface="Arial Narrow" panose="020B0606020202030204" pitchFamily="34" charset="0"/>
              </a:rPr>
              <a:t>% de investigadoras</a:t>
            </a:r>
            <a:r>
              <a:rPr lang="es-ES" dirty="0" smtClean="0">
                <a:solidFill>
                  <a:schemeClr val="tx2"/>
                </a:solidFill>
                <a:latin typeface="Arial Narrow" panose="020B0606020202030204" pitchFamily="34" charset="0"/>
              </a:rPr>
              <a:t>: global y por sectores, especialmente en el de Empresas</a:t>
            </a:r>
          </a:p>
          <a:p>
            <a:r>
              <a:rPr lang="es-ES" dirty="0" smtClean="0">
                <a:solidFill>
                  <a:schemeClr val="tx2"/>
                </a:solidFill>
                <a:latin typeface="Arial Narrow" panose="020B0606020202030204" pitchFamily="34" charset="0"/>
              </a:rPr>
              <a:t> </a:t>
            </a:r>
          </a:p>
          <a:p>
            <a:pPr marL="800100" lvl="1" indent="-342900">
              <a:buFont typeface="Wingdings" panose="05000000000000000000" pitchFamily="2" charset="2"/>
              <a:buChar char="§"/>
            </a:pPr>
            <a:r>
              <a:rPr lang="es-ES" b="1" dirty="0" smtClean="0">
                <a:solidFill>
                  <a:schemeClr val="tx2"/>
                </a:solidFill>
                <a:latin typeface="Arial Narrow" panose="020B0606020202030204" pitchFamily="34" charset="0"/>
              </a:rPr>
              <a:t>% </a:t>
            </a:r>
            <a:r>
              <a:rPr lang="es-ES" b="1" dirty="0">
                <a:solidFill>
                  <a:schemeClr val="tx2"/>
                </a:solidFill>
                <a:latin typeface="Arial Narrow" panose="020B0606020202030204" pitchFamily="34" charset="0"/>
              </a:rPr>
              <a:t>de nuevas doctoras: </a:t>
            </a:r>
            <a:r>
              <a:rPr lang="es-ES" dirty="0">
                <a:solidFill>
                  <a:schemeClr val="tx2"/>
                </a:solidFill>
                <a:latin typeface="Arial Narrow" panose="020B0606020202030204" pitchFamily="34" charset="0"/>
              </a:rPr>
              <a:t>global y en los ámbitos de estudio tradicionalmente masculinos </a:t>
            </a:r>
          </a:p>
          <a:p>
            <a:pPr marL="285750" lvl="0" indent="-285750">
              <a:lnSpc>
                <a:spcPct val="150000"/>
              </a:lnSpc>
              <a:buFont typeface="Wingdings" panose="05000000000000000000" pitchFamily="2" charset="2"/>
              <a:buChar char="Ø"/>
            </a:pPr>
            <a:endParaRPr lang="es-ES" dirty="0" smtClean="0">
              <a:solidFill>
                <a:schemeClr val="tx2"/>
              </a:solidFill>
              <a:latin typeface="Arial Narrow" panose="020B0606020202030204" pitchFamily="34" charset="0"/>
            </a:endParaRPr>
          </a:p>
          <a:p>
            <a:pPr marL="285750" lvl="0" indent="-285750">
              <a:lnSpc>
                <a:spcPct val="150000"/>
              </a:lnSpc>
              <a:buFont typeface="Wingdings" panose="05000000000000000000" pitchFamily="2" charset="2"/>
              <a:buChar char="Ø"/>
            </a:pPr>
            <a:r>
              <a:rPr lang="es-ES" dirty="0" smtClean="0">
                <a:solidFill>
                  <a:schemeClr val="tx2"/>
                </a:solidFill>
                <a:latin typeface="Arial Narrow" panose="020B0606020202030204" pitchFamily="34" charset="0"/>
              </a:rPr>
              <a:t>España </a:t>
            </a:r>
            <a:r>
              <a:rPr lang="es-ES" dirty="0">
                <a:solidFill>
                  <a:schemeClr val="tx2"/>
                </a:solidFill>
                <a:latin typeface="Arial Narrow" panose="020B0606020202030204" pitchFamily="34" charset="0"/>
              </a:rPr>
              <a:t>está  </a:t>
            </a:r>
            <a:r>
              <a:rPr lang="es-ES" b="1" dirty="0">
                <a:solidFill>
                  <a:schemeClr val="tx2"/>
                </a:solidFill>
                <a:latin typeface="Arial Narrow" panose="020B0606020202030204" pitchFamily="34" charset="0"/>
              </a:rPr>
              <a:t>por debajo de la media europea </a:t>
            </a:r>
            <a:r>
              <a:rPr lang="es-ES" dirty="0" smtClean="0">
                <a:solidFill>
                  <a:schemeClr val="tx2"/>
                </a:solidFill>
                <a:latin typeface="Arial Narrow" panose="020B0606020202030204" pitchFamily="34" charset="0"/>
              </a:rPr>
              <a:t>en el porcentaje </a:t>
            </a:r>
            <a:r>
              <a:rPr lang="es-ES" dirty="0">
                <a:solidFill>
                  <a:schemeClr val="tx2"/>
                </a:solidFill>
                <a:latin typeface="Arial Narrow" panose="020B0606020202030204" pitchFamily="34" charset="0"/>
              </a:rPr>
              <a:t>de </a:t>
            </a:r>
            <a:r>
              <a:rPr lang="es-ES" b="1" dirty="0" smtClean="0">
                <a:solidFill>
                  <a:schemeClr val="tx2"/>
                </a:solidFill>
                <a:latin typeface="Arial Narrow" panose="020B0606020202030204" pitchFamily="34" charset="0"/>
              </a:rPr>
              <a:t>rectoras</a:t>
            </a:r>
            <a:endParaRPr lang="es-ES" dirty="0">
              <a:solidFill>
                <a:schemeClr val="tx2"/>
              </a:solidFill>
              <a:latin typeface="Arial Narrow" panose="020B0606020202030204" pitchFamily="34" charset="0"/>
            </a:endParaRPr>
          </a:p>
          <a:p>
            <a:pPr marL="285750" indent="-285750">
              <a:lnSpc>
                <a:spcPct val="150000"/>
              </a:lnSpc>
              <a:buFont typeface="Wingdings" panose="05000000000000000000" pitchFamily="2" charset="2"/>
              <a:buChar char="Ø"/>
            </a:pPr>
            <a:endParaRPr lang="es-ES" dirty="0">
              <a:solidFill>
                <a:schemeClr val="tx2"/>
              </a:solidFill>
              <a:latin typeface="Arial Narrow" panose="020B0606020202030204" pitchFamily="34" charset="0"/>
            </a:endParaRPr>
          </a:p>
          <a:p>
            <a:pPr marL="285750" lvl="0" indent="-285750">
              <a:lnSpc>
                <a:spcPct val="150000"/>
              </a:lnSpc>
              <a:buFont typeface="Wingdings" panose="05000000000000000000" pitchFamily="2" charset="2"/>
              <a:buChar char="Ø"/>
            </a:pPr>
            <a:r>
              <a:rPr lang="es-ES" dirty="0">
                <a:solidFill>
                  <a:schemeClr val="tx2"/>
                </a:solidFill>
                <a:latin typeface="Arial Narrow" panose="020B0606020202030204" pitchFamily="34" charset="0"/>
              </a:rPr>
              <a:t>La proporción de </a:t>
            </a:r>
            <a:r>
              <a:rPr lang="es-ES" b="1" dirty="0">
                <a:solidFill>
                  <a:schemeClr val="tx2"/>
                </a:solidFill>
                <a:latin typeface="Arial Narrow" panose="020B0606020202030204" pitchFamily="34" charset="0"/>
              </a:rPr>
              <a:t>catedráticas </a:t>
            </a:r>
            <a:r>
              <a:rPr lang="es-ES" dirty="0" smtClean="0">
                <a:solidFill>
                  <a:schemeClr val="tx2"/>
                </a:solidFill>
                <a:latin typeface="Arial Narrow" panose="020B0606020202030204" pitchFamily="34" charset="0"/>
              </a:rPr>
              <a:t>en </a:t>
            </a:r>
            <a:r>
              <a:rPr lang="es-ES" dirty="0">
                <a:solidFill>
                  <a:schemeClr val="tx2"/>
                </a:solidFill>
                <a:latin typeface="Arial Narrow" panose="020B0606020202030204" pitchFamily="34" charset="0"/>
              </a:rPr>
              <a:t>universidades públicas </a:t>
            </a:r>
            <a:r>
              <a:rPr lang="es-ES" dirty="0" smtClean="0">
                <a:solidFill>
                  <a:schemeClr val="tx2"/>
                </a:solidFill>
                <a:latin typeface="Arial Narrow" panose="020B0606020202030204" pitchFamily="34" charset="0"/>
              </a:rPr>
              <a:t>españolas </a:t>
            </a:r>
            <a:r>
              <a:rPr lang="es-ES" dirty="0">
                <a:solidFill>
                  <a:schemeClr val="tx2"/>
                </a:solidFill>
                <a:latin typeface="Arial Narrow" panose="020B0606020202030204" pitchFamily="34" charset="0"/>
              </a:rPr>
              <a:t>está</a:t>
            </a:r>
            <a:r>
              <a:rPr lang="es-ES" b="1" dirty="0">
                <a:solidFill>
                  <a:schemeClr val="tx2"/>
                </a:solidFill>
                <a:latin typeface="Arial Narrow" panose="020B0606020202030204" pitchFamily="34" charset="0"/>
              </a:rPr>
              <a:t> en la media </a:t>
            </a:r>
            <a:r>
              <a:rPr lang="es-ES" b="1" dirty="0" smtClean="0">
                <a:solidFill>
                  <a:schemeClr val="tx2"/>
                </a:solidFill>
                <a:latin typeface="Arial Narrow" panose="020B0606020202030204" pitchFamily="34" charset="0"/>
              </a:rPr>
              <a:t>europea, pero los </a:t>
            </a:r>
            <a:r>
              <a:rPr lang="es-ES" b="1" dirty="0" err="1" smtClean="0">
                <a:solidFill>
                  <a:schemeClr val="tx2"/>
                </a:solidFill>
                <a:latin typeface="Arial Narrow" panose="020B0606020202030204" pitchFamily="34" charset="0"/>
              </a:rPr>
              <a:t>OPIs</a:t>
            </a:r>
            <a:r>
              <a:rPr lang="es-ES" b="1" dirty="0" smtClean="0">
                <a:solidFill>
                  <a:schemeClr val="tx2"/>
                </a:solidFill>
                <a:latin typeface="Arial Narrow" panose="020B0606020202030204" pitchFamily="34" charset="0"/>
              </a:rPr>
              <a:t> y universidades privadas superan esa media</a:t>
            </a:r>
          </a:p>
          <a:p>
            <a:pPr marL="285750" lvl="0" indent="-285750">
              <a:lnSpc>
                <a:spcPct val="150000"/>
              </a:lnSpc>
              <a:buFont typeface="Wingdings" panose="05000000000000000000" pitchFamily="2" charset="2"/>
              <a:buChar char="Ø"/>
            </a:pPr>
            <a:endParaRPr lang="es-ES" dirty="0">
              <a:solidFill>
                <a:schemeClr val="tx2"/>
              </a:solidFill>
              <a:latin typeface="Arial Narrow" panose="020B0606020202030204" pitchFamily="34" charset="0"/>
            </a:endParaRPr>
          </a:p>
          <a:p>
            <a:pPr marL="285750" lvl="0" indent="-285750">
              <a:lnSpc>
                <a:spcPct val="150000"/>
              </a:lnSpc>
              <a:buFont typeface="Wingdings" panose="05000000000000000000" pitchFamily="2" charset="2"/>
              <a:buChar char="Ø"/>
            </a:pPr>
            <a:r>
              <a:rPr lang="es-ES" b="1" dirty="0">
                <a:solidFill>
                  <a:schemeClr val="tx2"/>
                </a:solidFill>
                <a:latin typeface="Arial Narrow" panose="020B0606020202030204" pitchFamily="34" charset="0"/>
              </a:rPr>
              <a:t>Las cifras avanzan </a:t>
            </a:r>
            <a:r>
              <a:rPr lang="es-ES" dirty="0">
                <a:solidFill>
                  <a:schemeClr val="tx2"/>
                </a:solidFill>
                <a:latin typeface="Arial Narrow" panose="020B0606020202030204" pitchFamily="34" charset="0"/>
              </a:rPr>
              <a:t>hacia mayor equilibrio de género </a:t>
            </a:r>
            <a:r>
              <a:rPr lang="es-ES" b="1" dirty="0">
                <a:solidFill>
                  <a:schemeClr val="tx2"/>
                </a:solidFill>
                <a:latin typeface="Arial Narrow" panose="020B0606020202030204" pitchFamily="34" charset="0"/>
              </a:rPr>
              <a:t>en la carrera investigadora y en convocatorias de ayudas de I+D+i, pero no en órganos de gobierno </a:t>
            </a:r>
            <a:r>
              <a:rPr lang="es-ES" dirty="0">
                <a:solidFill>
                  <a:schemeClr val="tx2"/>
                </a:solidFill>
                <a:latin typeface="Arial Narrow" panose="020B0606020202030204" pitchFamily="34" charset="0"/>
              </a:rPr>
              <a:t>de los centros de </a:t>
            </a:r>
            <a:r>
              <a:rPr lang="es-ES" dirty="0" smtClean="0">
                <a:solidFill>
                  <a:schemeClr val="tx2"/>
                </a:solidFill>
                <a:latin typeface="Arial Narrow" panose="020B0606020202030204" pitchFamily="34" charset="0"/>
              </a:rPr>
              <a:t>investigación y universidades</a:t>
            </a:r>
            <a:endParaRPr lang="es-ES" dirty="0">
              <a:solidFill>
                <a:schemeClr val="tx2"/>
              </a:solidFill>
              <a:latin typeface="Arial Narrow" panose="020B0606020202030204" pitchFamily="34" charset="0"/>
            </a:endParaRPr>
          </a:p>
          <a:p>
            <a:endParaRPr lang="es-ES" dirty="0"/>
          </a:p>
        </p:txBody>
      </p:sp>
    </p:spTree>
    <p:extLst>
      <p:ext uri="{BB962C8B-B14F-4D97-AF65-F5344CB8AC3E}">
        <p14:creationId xmlns:p14="http://schemas.microsoft.com/office/powerpoint/2010/main" val="347628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04292" y="0"/>
            <a:ext cx="9417496" cy="1323439"/>
          </a:xfrm>
          <a:prstGeom prst="rect">
            <a:avLst/>
          </a:prstGeom>
        </p:spPr>
        <p:txBody>
          <a:bodyPr wrap="square">
            <a:spAutoFit/>
          </a:bodyPr>
          <a:lstStyle/>
          <a:p>
            <a:pPr algn="ctr"/>
            <a:r>
              <a:rPr lang="es-ES" sz="2800" b="1" dirty="0" smtClean="0">
                <a:solidFill>
                  <a:srgbClr val="C00000"/>
                </a:solidFill>
                <a:latin typeface="Arial Narrow" panose="020B0606020202030204" pitchFamily="34" charset="0"/>
              </a:rPr>
              <a:t>Principales </a:t>
            </a:r>
            <a:r>
              <a:rPr lang="es-ES" sz="2800" b="1" dirty="0">
                <a:solidFill>
                  <a:srgbClr val="C00000"/>
                </a:solidFill>
                <a:latin typeface="Arial Narrow" panose="020B0606020202030204" pitchFamily="34" charset="0"/>
              </a:rPr>
              <a:t>objetivos de la Hoja de Ruta  </a:t>
            </a:r>
            <a:r>
              <a:rPr lang="es-ES" sz="2800" b="1" dirty="0" smtClean="0">
                <a:solidFill>
                  <a:srgbClr val="C00000"/>
                </a:solidFill>
                <a:latin typeface="Arial Narrow" panose="020B0606020202030204" pitchFamily="34" charset="0"/>
              </a:rPr>
              <a:t>del </a:t>
            </a:r>
            <a:r>
              <a:rPr lang="es-ES" sz="2800" b="1" dirty="0">
                <a:solidFill>
                  <a:srgbClr val="C00000"/>
                </a:solidFill>
                <a:latin typeface="Arial Narrow" panose="020B0606020202030204" pitchFamily="34" charset="0"/>
              </a:rPr>
              <a:t>ERA en España </a:t>
            </a:r>
            <a:r>
              <a:rPr lang="es-ES" sz="2800" b="1" dirty="0" smtClean="0">
                <a:solidFill>
                  <a:srgbClr val="C00000"/>
                </a:solidFill>
                <a:latin typeface="Arial Narrow" panose="020B0606020202030204" pitchFamily="34" charset="0"/>
              </a:rPr>
              <a:t>para </a:t>
            </a:r>
            <a:r>
              <a:rPr lang="es-ES" sz="2800" b="1" dirty="0">
                <a:solidFill>
                  <a:srgbClr val="C00000"/>
                </a:solidFill>
                <a:latin typeface="Arial Narrow" panose="020B0606020202030204" pitchFamily="34" charset="0"/>
              </a:rPr>
              <a:t>la igualdad de género en la I+D+i</a:t>
            </a:r>
            <a:endParaRPr lang="es-ES" sz="2800" dirty="0">
              <a:solidFill>
                <a:srgbClr val="C00000"/>
              </a:solidFill>
              <a:latin typeface="Arial Narrow" panose="020B0606020202030204" pitchFamily="34" charset="0"/>
            </a:endParaRPr>
          </a:p>
          <a:p>
            <a:pPr algn="ctr"/>
            <a:endParaRPr lang="es-ES" sz="2400" b="1" dirty="0"/>
          </a:p>
        </p:txBody>
      </p:sp>
      <p:sp>
        <p:nvSpPr>
          <p:cNvPr id="4" name="3 CuadroTexto"/>
          <p:cNvSpPr txBox="1"/>
          <p:nvPr/>
        </p:nvSpPr>
        <p:spPr>
          <a:xfrm>
            <a:off x="992560" y="1319857"/>
            <a:ext cx="8640960" cy="4985980"/>
          </a:xfrm>
          <a:prstGeom prst="rect">
            <a:avLst/>
          </a:prstGeom>
          <a:noFill/>
        </p:spPr>
        <p:txBody>
          <a:bodyPr wrap="square" rtlCol="0">
            <a:spAutoFit/>
          </a:bodyPr>
          <a:lstStyle/>
          <a:p>
            <a:r>
              <a:rPr lang="es-ES" sz="2000" dirty="0">
                <a:solidFill>
                  <a:schemeClr val="tx2"/>
                </a:solidFill>
                <a:latin typeface="Arial Narrow" panose="020B0606020202030204" pitchFamily="34" charset="0"/>
                <a:cs typeface="Arabic Typesetting" panose="03020402040406030203" pitchFamily="66" charset="-78"/>
              </a:rPr>
              <a:t>1) </a:t>
            </a:r>
            <a:r>
              <a:rPr lang="es-ES" sz="2000" b="1" dirty="0">
                <a:solidFill>
                  <a:schemeClr val="tx2"/>
                </a:solidFill>
                <a:latin typeface="Arial Narrow" panose="020B0606020202030204" pitchFamily="34" charset="0"/>
                <a:cs typeface="Arabic Typesetting" panose="03020402040406030203" pitchFamily="66" charset="-78"/>
              </a:rPr>
              <a:t>Revisión y adecuación de procedimientos y criterios utilizados en las convocatorias públicas de ayudas a la I+D+i</a:t>
            </a:r>
            <a:r>
              <a:rPr lang="es-ES" sz="2000" dirty="0">
                <a:solidFill>
                  <a:schemeClr val="tx2"/>
                </a:solidFill>
                <a:latin typeface="Arial Narrow" panose="020B0606020202030204" pitchFamily="34" charset="0"/>
                <a:cs typeface="Arabic Typesetting" panose="03020402040406030203" pitchFamily="66" charset="-78"/>
              </a:rPr>
              <a:t> a fin de:</a:t>
            </a:r>
          </a:p>
          <a:p>
            <a:r>
              <a:rPr lang="es-ES" sz="2000" dirty="0">
                <a:solidFill>
                  <a:schemeClr val="tx2"/>
                </a:solidFill>
                <a:latin typeface="Arial Narrow" panose="020B0606020202030204" pitchFamily="34" charset="0"/>
                <a:cs typeface="Arabic Typesetting" panose="03020402040406030203" pitchFamily="66" charset="-78"/>
              </a:rPr>
              <a:t> </a:t>
            </a:r>
          </a:p>
          <a:p>
            <a:pPr marL="1657350" lvl="3" indent="-285750">
              <a:buFont typeface="Wingdings" panose="05000000000000000000" pitchFamily="2" charset="2"/>
              <a:buChar char="§"/>
            </a:pPr>
            <a:r>
              <a:rPr lang="es-ES" sz="2000" dirty="0">
                <a:solidFill>
                  <a:schemeClr val="tx2"/>
                </a:solidFill>
                <a:latin typeface="Arial Narrow" panose="020B0606020202030204" pitchFamily="34" charset="0"/>
                <a:cs typeface="Arabic Typesetting" panose="03020402040406030203" pitchFamily="66" charset="-78"/>
              </a:rPr>
              <a:t>evitar sesgos de género y lograr un mayor equilibrio en las cifras de mujeres y hombres</a:t>
            </a:r>
          </a:p>
          <a:p>
            <a:pPr lvl="3"/>
            <a:endParaRPr lang="es-ES" sz="2000" dirty="0">
              <a:solidFill>
                <a:schemeClr val="tx2"/>
              </a:solidFill>
              <a:latin typeface="Arial Narrow" panose="020B0606020202030204" pitchFamily="34" charset="0"/>
              <a:cs typeface="Arabic Typesetting" panose="03020402040406030203" pitchFamily="66" charset="-78"/>
            </a:endParaRPr>
          </a:p>
          <a:p>
            <a:pPr marL="1657350" lvl="3" indent="-285750">
              <a:buFont typeface="Wingdings" panose="05000000000000000000" pitchFamily="2" charset="2"/>
              <a:buChar char="§"/>
            </a:pPr>
            <a:r>
              <a:rPr lang="es-ES" sz="2000" dirty="0">
                <a:solidFill>
                  <a:schemeClr val="tx2"/>
                </a:solidFill>
                <a:latin typeface="Arial Narrow" panose="020B0606020202030204" pitchFamily="34" charset="0"/>
                <a:cs typeface="Arabic Typesetting" panose="03020402040406030203" pitchFamily="66" charset="-78"/>
              </a:rPr>
              <a:t>mejorar la integración de la dimensión de género en los contenidos de las propuestas a </a:t>
            </a:r>
            <a:r>
              <a:rPr lang="es-ES" sz="2000" dirty="0" smtClean="0">
                <a:solidFill>
                  <a:schemeClr val="tx2"/>
                </a:solidFill>
                <a:latin typeface="Arial Narrow" panose="020B0606020202030204" pitchFamily="34" charset="0"/>
                <a:cs typeface="Arabic Typesetting" panose="03020402040406030203" pitchFamily="66" charset="-78"/>
              </a:rPr>
              <a:t>financiar</a:t>
            </a:r>
          </a:p>
          <a:p>
            <a:pPr lvl="2"/>
            <a:r>
              <a:rPr lang="es-ES" sz="2000" dirty="0">
                <a:solidFill>
                  <a:schemeClr val="tx2"/>
                </a:solidFill>
                <a:latin typeface="Arial Narrow" panose="020B0606020202030204" pitchFamily="34" charset="0"/>
                <a:cs typeface="Arabic Typesetting" panose="03020402040406030203" pitchFamily="66" charset="-78"/>
              </a:rPr>
              <a:t> </a:t>
            </a:r>
          </a:p>
          <a:p>
            <a:r>
              <a:rPr lang="es-ES" sz="2000" dirty="0">
                <a:solidFill>
                  <a:schemeClr val="tx2"/>
                </a:solidFill>
                <a:latin typeface="Arial Narrow" panose="020B0606020202030204" pitchFamily="34" charset="0"/>
                <a:cs typeface="Arabic Typesetting" panose="03020402040406030203" pitchFamily="66" charset="-78"/>
              </a:rPr>
              <a:t> </a:t>
            </a:r>
          </a:p>
          <a:p>
            <a:r>
              <a:rPr lang="es-ES" sz="2000" dirty="0">
                <a:solidFill>
                  <a:schemeClr val="tx2"/>
                </a:solidFill>
                <a:latin typeface="Arial Narrow" panose="020B0606020202030204" pitchFamily="34" charset="0"/>
                <a:cs typeface="Arabic Typesetting" panose="03020402040406030203" pitchFamily="66" charset="-78"/>
              </a:rPr>
              <a:t>2) </a:t>
            </a:r>
            <a:r>
              <a:rPr lang="es-ES" sz="2000" b="1" dirty="0">
                <a:solidFill>
                  <a:schemeClr val="tx2"/>
                </a:solidFill>
                <a:latin typeface="Arial Narrow" panose="020B0606020202030204" pitchFamily="34" charset="0"/>
                <a:cs typeface="Arabic Typesetting" panose="03020402040406030203" pitchFamily="66" charset="-78"/>
              </a:rPr>
              <a:t>Elaboración de directrices, el fomento de buenas prácticas y la formación</a:t>
            </a:r>
            <a:r>
              <a:rPr lang="es-ES" sz="2000" dirty="0">
                <a:solidFill>
                  <a:schemeClr val="tx2"/>
                </a:solidFill>
                <a:latin typeface="Arial Narrow" panose="020B0606020202030204" pitchFamily="34" charset="0"/>
                <a:cs typeface="Arabic Typesetting" panose="03020402040406030203" pitchFamily="66" charset="-78"/>
              </a:rPr>
              <a:t>, para: </a:t>
            </a:r>
          </a:p>
          <a:p>
            <a:r>
              <a:rPr lang="es-ES" sz="2000" dirty="0">
                <a:solidFill>
                  <a:schemeClr val="tx2"/>
                </a:solidFill>
                <a:latin typeface="Arial Narrow" panose="020B0606020202030204" pitchFamily="34" charset="0"/>
                <a:cs typeface="Arabic Typesetting" panose="03020402040406030203" pitchFamily="66" charset="-78"/>
              </a:rPr>
              <a:t> </a:t>
            </a:r>
          </a:p>
          <a:p>
            <a:pPr marL="1657350" lvl="3" indent="-285750">
              <a:buFont typeface="Wingdings" panose="05000000000000000000" pitchFamily="2" charset="2"/>
              <a:buChar char="§"/>
            </a:pPr>
            <a:r>
              <a:rPr lang="es-ES" sz="2000" dirty="0">
                <a:solidFill>
                  <a:schemeClr val="tx2"/>
                </a:solidFill>
                <a:latin typeface="Arial Narrow" panose="020B0606020202030204" pitchFamily="34" charset="0"/>
                <a:cs typeface="Arabic Typesetting" panose="03020402040406030203" pitchFamily="66" charset="-78"/>
              </a:rPr>
              <a:t>mejorar la implementación, seguimiento y evaluación de las políticas de igualdad de género en centros públicos de investigación y agencias de financiación de la I+D+i</a:t>
            </a:r>
          </a:p>
          <a:p>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93" y="2348880"/>
            <a:ext cx="1809261" cy="111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94" y="4869160"/>
            <a:ext cx="1809261" cy="103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0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88" t="23788" r="10895" b="12546"/>
          <a:stretch/>
        </p:blipFill>
        <p:spPr bwMode="auto">
          <a:xfrm>
            <a:off x="-8800" y="5966"/>
            <a:ext cx="10088027" cy="685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60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56" t="13867" r="3593" b="5859"/>
          <a:stretch/>
        </p:blipFill>
        <p:spPr bwMode="auto">
          <a:xfrm>
            <a:off x="-15552" y="0"/>
            <a:ext cx="9906000" cy="6971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83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68" t="13393" r="2695" b="5398"/>
          <a:stretch/>
        </p:blipFill>
        <p:spPr bwMode="auto">
          <a:xfrm>
            <a:off x="0" y="0"/>
            <a:ext cx="999356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56" t="13867" r="3593" b="5859"/>
          <a:stretch/>
        </p:blipFill>
        <p:spPr bwMode="auto">
          <a:xfrm>
            <a:off x="1238274" y="4797152"/>
            <a:ext cx="1739405"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119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06" y="1255"/>
            <a:ext cx="9906000" cy="954107"/>
          </a:xfrm>
          <a:prstGeom prst="rect">
            <a:avLst/>
          </a:prstGeom>
        </p:spPr>
        <p:txBody>
          <a:bodyPr wrap="square">
            <a:spAutoFit/>
          </a:bodyPr>
          <a:lstStyle/>
          <a:p>
            <a:pPr algn="ctr"/>
            <a:r>
              <a:rPr lang="es-ES" sz="2800" b="1" dirty="0">
                <a:solidFill>
                  <a:srgbClr val="C00000"/>
                </a:solidFill>
                <a:latin typeface="Arial Narrow" panose="020B0606020202030204" pitchFamily="34" charset="0"/>
              </a:rPr>
              <a:t>Evolución del porcentaje </a:t>
            </a:r>
            <a:r>
              <a:rPr lang="es-ES" sz="2800" b="1" dirty="0" smtClean="0">
                <a:solidFill>
                  <a:srgbClr val="C00000"/>
                </a:solidFill>
                <a:latin typeface="Arial Narrow" panose="020B0606020202030204" pitchFamily="34" charset="0"/>
              </a:rPr>
              <a:t>de investigadoras </a:t>
            </a:r>
          </a:p>
          <a:p>
            <a:pPr algn="ctr"/>
            <a:r>
              <a:rPr lang="es-ES" sz="2800" b="1" dirty="0" smtClean="0">
                <a:solidFill>
                  <a:srgbClr val="C00000"/>
                </a:solidFill>
                <a:latin typeface="Arial Narrow" panose="020B0606020202030204" pitchFamily="34" charset="0"/>
              </a:rPr>
              <a:t>según sector </a:t>
            </a:r>
            <a:r>
              <a:rPr lang="es-ES" sz="2800" b="1" dirty="0">
                <a:solidFill>
                  <a:srgbClr val="C00000"/>
                </a:solidFill>
                <a:latin typeface="Arial Narrow" panose="020B0606020202030204" pitchFamily="34" charset="0"/>
              </a:rPr>
              <a:t>de </a:t>
            </a:r>
            <a:r>
              <a:rPr lang="es-ES" sz="2800" b="1" dirty="0" smtClean="0">
                <a:solidFill>
                  <a:srgbClr val="C00000"/>
                </a:solidFill>
                <a:latin typeface="Arial Narrow" panose="020B0606020202030204" pitchFamily="34" charset="0"/>
              </a:rPr>
              <a:t>ejecución</a:t>
            </a:r>
          </a:p>
        </p:txBody>
      </p:sp>
      <p:sp>
        <p:nvSpPr>
          <p:cNvPr id="2" name="1 CuadroTexto"/>
          <p:cNvSpPr txBox="1"/>
          <p:nvPr/>
        </p:nvSpPr>
        <p:spPr>
          <a:xfrm>
            <a:off x="1856656" y="5301208"/>
            <a:ext cx="184731" cy="369332"/>
          </a:xfrm>
          <a:prstGeom prst="rect">
            <a:avLst/>
          </a:prstGeom>
          <a:noFill/>
        </p:spPr>
        <p:txBody>
          <a:bodyPr wrap="none" rtlCol="0">
            <a:spAutoFit/>
          </a:bodyPr>
          <a:lstStyle/>
          <a:p>
            <a:endParaRPr lang="es-ES" dirty="0">
              <a:solidFill>
                <a:srgbClr val="FF0000"/>
              </a:solidFill>
            </a:endParaRPr>
          </a:p>
        </p:txBody>
      </p:sp>
      <p:sp>
        <p:nvSpPr>
          <p:cNvPr id="6" name="5 CuadroTexto"/>
          <p:cNvSpPr txBox="1"/>
          <p:nvPr/>
        </p:nvSpPr>
        <p:spPr>
          <a:xfrm>
            <a:off x="149870" y="5510621"/>
            <a:ext cx="9777536" cy="461665"/>
          </a:xfrm>
          <a:prstGeom prst="rect">
            <a:avLst/>
          </a:prstGeom>
          <a:noFill/>
        </p:spPr>
        <p:txBody>
          <a:bodyPr wrap="square" rtlCol="0">
            <a:spAutoFit/>
          </a:bodyPr>
          <a:lstStyle/>
          <a:p>
            <a:r>
              <a:rPr lang="es-ES" sz="1200" dirty="0"/>
              <a:t>Fuente: Elaboración propia a partir de los datos del INE, Estadísticas sobre Actividades de I+D. </a:t>
            </a:r>
          </a:p>
          <a:p>
            <a:r>
              <a:rPr lang="es-ES" sz="1200" dirty="0" smtClean="0"/>
              <a:t>Notas: (1) IPSFL: Instituciones Privadas sin Ánimo de Lucro; (</a:t>
            </a:r>
            <a:r>
              <a:rPr lang="es-ES" sz="1200" dirty="0"/>
              <a:t>2</a:t>
            </a:r>
            <a:r>
              <a:rPr lang="es-ES" sz="1200" dirty="0" smtClean="0"/>
              <a:t>) En Equivalencia a Jornada Completa (EJC) </a:t>
            </a:r>
            <a:endParaRPr lang="es-ES" sz="12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01" t="35552" r="14676" b="22444"/>
          <a:stretch/>
        </p:blipFill>
        <p:spPr bwMode="auto">
          <a:xfrm>
            <a:off x="177516" y="1052736"/>
            <a:ext cx="9371266"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70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7884" y="9790"/>
            <a:ext cx="9184360" cy="954107"/>
          </a:xfrm>
          <a:prstGeom prst="rect">
            <a:avLst/>
          </a:prstGeom>
        </p:spPr>
        <p:txBody>
          <a:bodyPr wrap="square">
            <a:spAutoFit/>
          </a:bodyPr>
          <a:lstStyle/>
          <a:p>
            <a:pPr algn="ctr"/>
            <a:r>
              <a:rPr lang="es-ES" sz="2800" b="1" dirty="0">
                <a:solidFill>
                  <a:srgbClr val="C00000"/>
                </a:solidFill>
                <a:latin typeface="Arial Narrow" panose="020B0606020202030204" pitchFamily="34" charset="0"/>
              </a:rPr>
              <a:t>Evolución de la proporción de investigadoras </a:t>
            </a:r>
            <a:endParaRPr lang="es-ES" sz="2800" b="1" dirty="0" smtClean="0">
              <a:solidFill>
                <a:srgbClr val="C00000"/>
              </a:solidFill>
              <a:latin typeface="Arial Narrow" panose="020B0606020202030204" pitchFamily="34" charset="0"/>
            </a:endParaRPr>
          </a:p>
          <a:p>
            <a:pPr algn="ctr"/>
            <a:r>
              <a:rPr lang="es-ES" sz="2800" b="1" dirty="0" smtClean="0">
                <a:solidFill>
                  <a:srgbClr val="C00000"/>
                </a:solidFill>
                <a:latin typeface="Arial Narrow" panose="020B0606020202030204" pitchFamily="34" charset="0"/>
              </a:rPr>
              <a:t>por </a:t>
            </a:r>
            <a:r>
              <a:rPr lang="es-ES" sz="2800" b="1" dirty="0">
                <a:solidFill>
                  <a:srgbClr val="C00000"/>
                </a:solidFill>
                <a:latin typeface="Arial Narrow" panose="020B0606020202030204" pitchFamily="34" charset="0"/>
              </a:rPr>
              <a:t>Comunidad Autónoma </a:t>
            </a:r>
          </a:p>
        </p:txBody>
      </p:sp>
      <p:sp>
        <p:nvSpPr>
          <p:cNvPr id="2" name="1 CuadroTexto"/>
          <p:cNvSpPr txBox="1"/>
          <p:nvPr/>
        </p:nvSpPr>
        <p:spPr>
          <a:xfrm>
            <a:off x="1856656" y="5301208"/>
            <a:ext cx="184731" cy="369332"/>
          </a:xfrm>
          <a:prstGeom prst="rect">
            <a:avLst/>
          </a:prstGeom>
          <a:noFill/>
        </p:spPr>
        <p:txBody>
          <a:bodyPr wrap="none" rtlCol="0">
            <a:spAutoFit/>
          </a:bodyPr>
          <a:lstStyle/>
          <a:p>
            <a:endParaRPr lang="es-ES" dirty="0">
              <a:solidFill>
                <a:srgbClr val="FF0000"/>
              </a:solidFill>
            </a:endParaRPr>
          </a:p>
        </p:txBody>
      </p:sp>
      <p:sp>
        <p:nvSpPr>
          <p:cNvPr id="6" name="5 CuadroTexto"/>
          <p:cNvSpPr txBox="1"/>
          <p:nvPr/>
        </p:nvSpPr>
        <p:spPr>
          <a:xfrm>
            <a:off x="94708" y="5665365"/>
            <a:ext cx="9777536" cy="461665"/>
          </a:xfrm>
          <a:prstGeom prst="rect">
            <a:avLst/>
          </a:prstGeom>
          <a:noFill/>
        </p:spPr>
        <p:txBody>
          <a:bodyPr wrap="square" rtlCol="0">
            <a:spAutoFit/>
          </a:bodyPr>
          <a:lstStyle/>
          <a:p>
            <a:r>
              <a:rPr lang="es-ES" sz="1200" dirty="0" smtClean="0"/>
              <a:t>Fuente</a:t>
            </a:r>
            <a:r>
              <a:rPr lang="es-ES" sz="1200" dirty="0"/>
              <a:t>: Elaboración propia a partir de datos del INE, Estadísticas sobre Actividades de I+D. </a:t>
            </a:r>
          </a:p>
          <a:p>
            <a:r>
              <a:rPr lang="es-ES" sz="1200" dirty="0"/>
              <a:t>Nota: E</a:t>
            </a:r>
            <a:r>
              <a:rPr lang="es-ES" sz="1200" dirty="0" smtClean="0"/>
              <a:t>n </a:t>
            </a:r>
            <a:r>
              <a:rPr lang="es-ES" sz="1200" dirty="0"/>
              <a:t>E</a:t>
            </a:r>
            <a:r>
              <a:rPr lang="es-ES" sz="1200" dirty="0" smtClean="0"/>
              <a:t>quivalencia </a:t>
            </a:r>
            <a:r>
              <a:rPr lang="es-ES" sz="1200" dirty="0"/>
              <a:t>a </a:t>
            </a:r>
            <a:r>
              <a:rPr lang="es-ES" sz="1200" dirty="0" smtClean="0"/>
              <a:t>Jornada </a:t>
            </a:r>
            <a:r>
              <a:rPr lang="es-ES" sz="1200" dirty="0"/>
              <a:t>C</a:t>
            </a:r>
            <a:r>
              <a:rPr lang="es-ES" sz="1200" dirty="0" smtClean="0"/>
              <a:t>ompleta </a:t>
            </a:r>
            <a:r>
              <a:rPr lang="es-ES" sz="1200" dirty="0"/>
              <a:t>(EJC) </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39" y="1196751"/>
            <a:ext cx="8736971" cy="425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2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57" t="14002" r="3669" b="5397"/>
          <a:stretch/>
        </p:blipFill>
        <p:spPr bwMode="auto">
          <a:xfrm>
            <a:off x="-21027" y="4647"/>
            <a:ext cx="9927027" cy="6853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56" t="13867" r="3593" b="5859"/>
          <a:stretch/>
        </p:blipFill>
        <p:spPr bwMode="auto">
          <a:xfrm>
            <a:off x="1136576" y="4790810"/>
            <a:ext cx="1739405"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36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04528" y="7450"/>
            <a:ext cx="8985448" cy="954107"/>
          </a:xfrm>
          <a:prstGeom prst="rect">
            <a:avLst/>
          </a:prstGeom>
        </p:spPr>
        <p:txBody>
          <a:bodyPr wrap="square">
            <a:spAutoFit/>
          </a:bodyPr>
          <a:lstStyle/>
          <a:p>
            <a:pPr algn="ctr"/>
            <a:r>
              <a:rPr lang="es-ES" sz="2800" b="1" dirty="0">
                <a:solidFill>
                  <a:srgbClr val="C00000"/>
                </a:solidFill>
                <a:latin typeface="Arial Narrow" panose="020B0606020202030204" pitchFamily="34" charset="0"/>
              </a:rPr>
              <a:t>Distribución de mujeres y hombres </a:t>
            </a:r>
            <a:r>
              <a:rPr lang="es-ES" sz="2800" b="1" dirty="0" smtClean="0">
                <a:solidFill>
                  <a:srgbClr val="C00000"/>
                </a:solidFill>
                <a:latin typeface="Arial Narrow" panose="020B0606020202030204" pitchFamily="34" charset="0"/>
              </a:rPr>
              <a:t>en la </a:t>
            </a:r>
            <a:r>
              <a:rPr lang="es-ES" sz="2800" b="1" dirty="0">
                <a:solidFill>
                  <a:srgbClr val="C00000"/>
                </a:solidFill>
                <a:latin typeface="Arial Narrow" panose="020B0606020202030204" pitchFamily="34" charset="0"/>
              </a:rPr>
              <a:t>carrera </a:t>
            </a:r>
            <a:r>
              <a:rPr lang="es-ES" sz="2800" b="1" dirty="0" smtClean="0">
                <a:solidFill>
                  <a:srgbClr val="C00000"/>
                </a:solidFill>
                <a:latin typeface="Arial Narrow" panose="020B0606020202030204" pitchFamily="34" charset="0"/>
              </a:rPr>
              <a:t>investigadora. </a:t>
            </a:r>
            <a:r>
              <a:rPr lang="es-ES" sz="2800" b="1" dirty="0">
                <a:solidFill>
                  <a:srgbClr val="C00000"/>
                </a:solidFill>
                <a:latin typeface="Arial Narrow" panose="020B0606020202030204" pitchFamily="34" charset="0"/>
              </a:rPr>
              <a:t>Curso 2014-15</a:t>
            </a:r>
            <a:endParaRPr lang="es-ES" sz="2800" dirty="0">
              <a:solidFill>
                <a:srgbClr val="C00000"/>
              </a:solidFill>
              <a:latin typeface="Arial Narrow" panose="020B0606020202030204" pitchFamily="34"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51" t="36404" r="15844" b="38361"/>
          <a:stretch/>
        </p:blipFill>
        <p:spPr bwMode="auto">
          <a:xfrm>
            <a:off x="560512" y="1210967"/>
            <a:ext cx="8568952" cy="217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3365591" y="1089109"/>
            <a:ext cx="2775119" cy="369332"/>
          </a:xfrm>
          <a:prstGeom prst="rect">
            <a:avLst/>
          </a:prstGeom>
          <a:noFill/>
        </p:spPr>
        <p:txBody>
          <a:bodyPr wrap="none" rtlCol="0">
            <a:spAutoFit/>
          </a:bodyPr>
          <a:lstStyle/>
          <a:p>
            <a:r>
              <a:rPr lang="es-ES" b="1" u="sng" dirty="0" smtClean="0"/>
              <a:t>Universidades Públicas</a:t>
            </a:r>
            <a:endParaRPr lang="es-ES" b="1" u="sng" dirty="0"/>
          </a:p>
        </p:txBody>
      </p:sp>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453" t="31889" r="12791" b="41690"/>
          <a:stretch/>
        </p:blipFill>
        <p:spPr bwMode="auto">
          <a:xfrm>
            <a:off x="560512" y="3466899"/>
            <a:ext cx="8568953" cy="2108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3522016" y="3137789"/>
            <a:ext cx="2939919" cy="369332"/>
          </a:xfrm>
          <a:prstGeom prst="rect">
            <a:avLst/>
          </a:prstGeom>
          <a:noFill/>
        </p:spPr>
        <p:txBody>
          <a:bodyPr wrap="square" rtlCol="0">
            <a:spAutoFit/>
          </a:bodyPr>
          <a:lstStyle/>
          <a:p>
            <a:r>
              <a:rPr lang="es-ES" b="1" u="sng" dirty="0" smtClean="0"/>
              <a:t>Universidades Privadas</a:t>
            </a:r>
            <a:endParaRPr lang="es-ES" b="1" u="sng" dirty="0"/>
          </a:p>
        </p:txBody>
      </p:sp>
      <p:sp>
        <p:nvSpPr>
          <p:cNvPr id="3" name="2 CuadroTexto"/>
          <p:cNvSpPr txBox="1"/>
          <p:nvPr/>
        </p:nvSpPr>
        <p:spPr>
          <a:xfrm>
            <a:off x="77953" y="5629802"/>
            <a:ext cx="9828047" cy="461665"/>
          </a:xfrm>
          <a:prstGeom prst="rect">
            <a:avLst/>
          </a:prstGeom>
          <a:noFill/>
        </p:spPr>
        <p:txBody>
          <a:bodyPr wrap="square" rtlCol="0">
            <a:spAutoFit/>
          </a:bodyPr>
          <a:lstStyle/>
          <a:p>
            <a:r>
              <a:rPr lang="es-ES" sz="1200" dirty="0">
                <a:solidFill>
                  <a:srgbClr val="0066FF"/>
                </a:solidFill>
              </a:rPr>
              <a:t>Fuente: Elaboración propia a partir de los datos de la S.G. de Coordinación y Seguimiento Universitario. Sistema Integrado de Información Universitaria (SIIU). </a:t>
            </a:r>
            <a:r>
              <a:rPr lang="es-ES" sz="1200" dirty="0" smtClean="0">
                <a:solidFill>
                  <a:srgbClr val="0066FF"/>
                </a:solidFill>
              </a:rPr>
              <a:t>MECD</a:t>
            </a:r>
            <a:endParaRPr lang="es-ES" sz="1600" dirty="0"/>
          </a:p>
        </p:txBody>
      </p:sp>
    </p:spTree>
    <p:extLst>
      <p:ext uri="{BB962C8B-B14F-4D97-AF65-F5344CB8AC3E}">
        <p14:creationId xmlns:p14="http://schemas.microsoft.com/office/powerpoint/2010/main" val="112436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27570" y="0"/>
            <a:ext cx="9345488" cy="954107"/>
          </a:xfrm>
          <a:prstGeom prst="rect">
            <a:avLst/>
          </a:prstGeom>
        </p:spPr>
        <p:txBody>
          <a:bodyPr wrap="square">
            <a:spAutoFit/>
          </a:bodyPr>
          <a:lstStyle/>
          <a:p>
            <a:pPr algn="ctr"/>
            <a:r>
              <a:rPr lang="es-ES" sz="2800" b="1" dirty="0" smtClean="0">
                <a:solidFill>
                  <a:srgbClr val="C00000"/>
                </a:solidFill>
                <a:latin typeface="Arial Narrow" panose="020B0606020202030204" pitchFamily="34" charset="0"/>
              </a:rPr>
              <a:t>Proporción </a:t>
            </a:r>
            <a:r>
              <a:rPr lang="es-ES" sz="2800" b="1" dirty="0">
                <a:solidFill>
                  <a:srgbClr val="C00000"/>
                </a:solidFill>
                <a:latin typeface="Arial Narrow" panose="020B0606020202030204" pitchFamily="34" charset="0"/>
              </a:rPr>
              <a:t>de mujeres </a:t>
            </a:r>
            <a:r>
              <a:rPr lang="es-ES" sz="2800" b="1" dirty="0" smtClean="0">
                <a:solidFill>
                  <a:srgbClr val="C00000"/>
                </a:solidFill>
                <a:latin typeface="Arial Narrow" panose="020B0606020202030204" pitchFamily="34" charset="0"/>
              </a:rPr>
              <a:t>que aprobaron </a:t>
            </a:r>
            <a:r>
              <a:rPr lang="es-ES" sz="2800" b="1" dirty="0">
                <a:solidFill>
                  <a:srgbClr val="C00000"/>
                </a:solidFill>
                <a:latin typeface="Arial Narrow" panose="020B0606020202030204" pitchFamily="34" charset="0"/>
              </a:rPr>
              <a:t>tesis doctorales en las universidades </a:t>
            </a:r>
            <a:r>
              <a:rPr lang="es-ES" sz="2800" b="1" dirty="0" smtClean="0">
                <a:solidFill>
                  <a:srgbClr val="C00000"/>
                </a:solidFill>
                <a:latin typeface="Arial Narrow" panose="020B0606020202030204" pitchFamily="34" charset="0"/>
              </a:rPr>
              <a:t>públicas</a:t>
            </a:r>
            <a:endParaRPr lang="es-ES" sz="2800" b="1" dirty="0">
              <a:solidFill>
                <a:srgbClr val="C00000"/>
              </a:solidFill>
              <a:latin typeface="Arial Narrow" panose="020B0606020202030204" pitchFamily="34" charset="0"/>
            </a:endParaRPr>
          </a:p>
        </p:txBody>
      </p:sp>
      <p:sp>
        <p:nvSpPr>
          <p:cNvPr id="2" name="1 CuadroTexto"/>
          <p:cNvSpPr txBox="1"/>
          <p:nvPr/>
        </p:nvSpPr>
        <p:spPr>
          <a:xfrm>
            <a:off x="1856656" y="5301208"/>
            <a:ext cx="184731" cy="369332"/>
          </a:xfrm>
          <a:prstGeom prst="rect">
            <a:avLst/>
          </a:prstGeom>
          <a:noFill/>
        </p:spPr>
        <p:txBody>
          <a:bodyPr wrap="none" rtlCol="0">
            <a:spAutoFit/>
          </a:bodyPr>
          <a:lstStyle/>
          <a:p>
            <a:endParaRPr lang="es-ES" dirty="0">
              <a:solidFill>
                <a:srgbClr val="FF0000"/>
              </a:solidFill>
            </a:endParaRPr>
          </a:p>
        </p:txBody>
      </p:sp>
      <p:sp>
        <p:nvSpPr>
          <p:cNvPr id="6" name="5 CuadroTexto"/>
          <p:cNvSpPr txBox="1"/>
          <p:nvPr/>
        </p:nvSpPr>
        <p:spPr>
          <a:xfrm>
            <a:off x="80445" y="5663682"/>
            <a:ext cx="9892613" cy="461665"/>
          </a:xfrm>
          <a:prstGeom prst="rect">
            <a:avLst/>
          </a:prstGeom>
          <a:noFill/>
        </p:spPr>
        <p:txBody>
          <a:bodyPr wrap="square" rtlCol="0">
            <a:spAutoFit/>
          </a:bodyPr>
          <a:lstStyle/>
          <a:p>
            <a:r>
              <a:rPr lang="es-ES" sz="1200" dirty="0"/>
              <a:t>Fuente: Elaboración propia a partir de los datos de la S.G. de Coordinación y Seguimiento Universitario. Ministerio de Educación, Cultura y </a:t>
            </a:r>
            <a:r>
              <a:rPr lang="es-ES" sz="1200" dirty="0" smtClean="0"/>
              <a:t>Deporte (MECD).</a:t>
            </a:r>
            <a:endParaRPr lang="es-ES" sz="12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83" t="32995" r="22858" b="21834"/>
          <a:stretch/>
        </p:blipFill>
        <p:spPr bwMode="auto">
          <a:xfrm>
            <a:off x="455016" y="1412776"/>
            <a:ext cx="8962480" cy="4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4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67914" y="44623"/>
            <a:ext cx="9057456" cy="954107"/>
          </a:xfrm>
          <a:prstGeom prst="rect">
            <a:avLst/>
          </a:prstGeom>
        </p:spPr>
        <p:txBody>
          <a:bodyPr wrap="square">
            <a:spAutoFit/>
          </a:bodyPr>
          <a:lstStyle/>
          <a:p>
            <a:pPr algn="ctr"/>
            <a:r>
              <a:rPr lang="es-ES" sz="2800" b="1" dirty="0" smtClean="0">
                <a:solidFill>
                  <a:srgbClr val="C00000"/>
                </a:solidFill>
                <a:latin typeface="Arial Narrow" panose="020B0606020202030204" pitchFamily="34" charset="0"/>
              </a:rPr>
              <a:t>Mujeres </a:t>
            </a:r>
            <a:r>
              <a:rPr lang="es-ES" sz="2800" b="1" dirty="0">
                <a:solidFill>
                  <a:srgbClr val="C00000"/>
                </a:solidFill>
                <a:latin typeface="Arial Narrow" panose="020B0606020202030204" pitchFamily="34" charset="0"/>
              </a:rPr>
              <a:t>y hombres en órganos unipersonales de gobierno de las </a:t>
            </a:r>
            <a:r>
              <a:rPr lang="es-ES" sz="2800" b="1" dirty="0" smtClean="0">
                <a:solidFill>
                  <a:srgbClr val="C00000"/>
                </a:solidFill>
                <a:latin typeface="Arial Narrow" panose="020B0606020202030204" pitchFamily="34" charset="0"/>
              </a:rPr>
              <a:t>universidades, </a:t>
            </a:r>
            <a:r>
              <a:rPr lang="es-ES" sz="2800" b="1" dirty="0">
                <a:solidFill>
                  <a:srgbClr val="C00000"/>
                </a:solidFill>
                <a:latin typeface="Arial Narrow" panose="020B0606020202030204" pitchFamily="34" charset="0"/>
              </a:rPr>
              <a:t>2015</a:t>
            </a:r>
          </a:p>
        </p:txBody>
      </p:sp>
      <p:sp>
        <p:nvSpPr>
          <p:cNvPr id="4" name="3 CuadroTexto"/>
          <p:cNvSpPr txBox="1"/>
          <p:nvPr/>
        </p:nvSpPr>
        <p:spPr>
          <a:xfrm>
            <a:off x="1745832" y="1284586"/>
            <a:ext cx="2775119" cy="369332"/>
          </a:xfrm>
          <a:prstGeom prst="rect">
            <a:avLst/>
          </a:prstGeom>
          <a:noFill/>
        </p:spPr>
        <p:txBody>
          <a:bodyPr wrap="none" rtlCol="0">
            <a:spAutoFit/>
          </a:bodyPr>
          <a:lstStyle/>
          <a:p>
            <a:r>
              <a:rPr lang="es-ES" b="1" u="sng" dirty="0" smtClean="0"/>
              <a:t>Universidades Públicas</a:t>
            </a:r>
            <a:endParaRPr lang="es-ES" b="1" u="sng"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82" t="35883" r="17630" b="23223"/>
          <a:stretch/>
        </p:blipFill>
        <p:spPr bwMode="auto">
          <a:xfrm>
            <a:off x="4664967" y="1714028"/>
            <a:ext cx="5240063" cy="3803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6609184" y="1286437"/>
            <a:ext cx="2787943" cy="369332"/>
          </a:xfrm>
          <a:prstGeom prst="rect">
            <a:avLst/>
          </a:prstGeom>
          <a:noFill/>
        </p:spPr>
        <p:txBody>
          <a:bodyPr wrap="none" rtlCol="0">
            <a:spAutoFit/>
          </a:bodyPr>
          <a:lstStyle/>
          <a:p>
            <a:r>
              <a:rPr lang="es-ES" b="1" u="sng" dirty="0" smtClean="0"/>
              <a:t>Universidades Privadas</a:t>
            </a:r>
            <a:endParaRPr lang="es-ES" b="1" u="sng" dirty="0"/>
          </a:p>
        </p:txBody>
      </p:sp>
      <p:sp>
        <p:nvSpPr>
          <p:cNvPr id="3" name="2 CuadroTexto"/>
          <p:cNvSpPr txBox="1"/>
          <p:nvPr/>
        </p:nvSpPr>
        <p:spPr>
          <a:xfrm>
            <a:off x="200471" y="5517232"/>
            <a:ext cx="8640960" cy="461665"/>
          </a:xfrm>
          <a:prstGeom prst="rect">
            <a:avLst/>
          </a:prstGeom>
          <a:noFill/>
        </p:spPr>
        <p:txBody>
          <a:bodyPr wrap="square" rtlCol="0">
            <a:spAutoFit/>
          </a:bodyPr>
          <a:lstStyle/>
          <a:p>
            <a:r>
              <a:rPr lang="es-ES" sz="1200" dirty="0"/>
              <a:t>Fuente: Elaboración propia a partir de los datos remitidos por </a:t>
            </a:r>
            <a:r>
              <a:rPr lang="es-ES" sz="1200" dirty="0" smtClean="0"/>
              <a:t>70 universidades (49 </a:t>
            </a:r>
            <a:r>
              <a:rPr lang="es-ES" sz="1200" dirty="0"/>
              <a:t>públicas y  </a:t>
            </a:r>
            <a:r>
              <a:rPr lang="es-ES" sz="1200" dirty="0" smtClean="0"/>
              <a:t>21 privadas) de las 83 consultadas(50 públicas y 33 privadas) </a:t>
            </a:r>
            <a:endParaRPr lang="es-ES" sz="1200" dirty="0"/>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028"/>
            <a:ext cx="4808984" cy="380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89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lantilla PPT MINECO">
  <a:themeElements>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fontScheme name="Píxel">
      <a:majorFont>
        <a:latin typeface="Souvenir Lt BT"/>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PPT MINECO</Template>
  <TotalTime>6778</TotalTime>
  <Words>3924</Words>
  <Application>Microsoft Office PowerPoint</Application>
  <PresentationFormat>A4 (210 x 297 mm)</PresentationFormat>
  <Paragraphs>246</Paragraphs>
  <Slides>19</Slides>
  <Notes>19</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Plantilla PPT MINECO</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Ministerio de Ciencia e Innovación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roberto.sanchezs</dc:creator>
  <cp:lastModifiedBy>Ordóñez Jiménez, Luis </cp:lastModifiedBy>
  <cp:revision>576</cp:revision>
  <cp:lastPrinted>2017-02-06T16:45:13Z</cp:lastPrinted>
  <dcterms:created xsi:type="dcterms:W3CDTF">2013-11-15T12:34:06Z</dcterms:created>
  <dcterms:modified xsi:type="dcterms:W3CDTF">2017-02-07T11:33:21Z</dcterms:modified>
</cp:coreProperties>
</file>